
<file path=[Content_Types].xml><?xml version="1.0" encoding="utf-8"?>
<Types xmlns="http://schemas.openxmlformats.org/package/2006/content-types">
  <Default Extension="bin" ContentType="application/vnd.openxmlformats-officedocument.oleObject"/>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305" r:id="rId5"/>
    <p:sldId id="267" r:id="rId6"/>
    <p:sldId id="259" r:id="rId7"/>
    <p:sldId id="302" r:id="rId8"/>
    <p:sldId id="272" r:id="rId9"/>
    <p:sldId id="273" r:id="rId10"/>
    <p:sldId id="260" r:id="rId11"/>
    <p:sldId id="271" r:id="rId12"/>
    <p:sldId id="270" r:id="rId13"/>
    <p:sldId id="290" r:id="rId14"/>
    <p:sldId id="269" r:id="rId15"/>
    <p:sldId id="263" r:id="rId16"/>
    <p:sldId id="261" r:id="rId17"/>
    <p:sldId id="275" r:id="rId18"/>
    <p:sldId id="264" r:id="rId19"/>
    <p:sldId id="262" r:id="rId20"/>
    <p:sldId id="265" r:id="rId21"/>
    <p:sldId id="266" r:id="rId22"/>
    <p:sldId id="276" r:id="rId23"/>
    <p:sldId id="278" r:id="rId24"/>
    <p:sldId id="279" r:id="rId25"/>
    <p:sldId id="277" r:id="rId26"/>
    <p:sldId id="280" r:id="rId27"/>
    <p:sldId id="291" r:id="rId28"/>
    <p:sldId id="281" r:id="rId29"/>
    <p:sldId id="282" r:id="rId30"/>
    <p:sldId id="283" r:id="rId31"/>
    <p:sldId id="306" r:id="rId32"/>
    <p:sldId id="303" r:id="rId33"/>
    <p:sldId id="299" r:id="rId34"/>
    <p:sldId id="296" r:id="rId35"/>
    <p:sldId id="307" r:id="rId36"/>
    <p:sldId id="304" r:id="rId37"/>
    <p:sldId id="295" r:id="rId38"/>
    <p:sldId id="294" r:id="rId39"/>
    <p:sldId id="308" r:id="rId40"/>
    <p:sldId id="301" r:id="rId41"/>
    <p:sldId id="293" r:id="rId42"/>
    <p:sldId id="292" r:id="rId43"/>
    <p:sldId id="285" r:id="rId44"/>
    <p:sldId id="297" r:id="rId45"/>
    <p:sldId id="289" r:id="rId46"/>
    <p:sldId id="286" r:id="rId47"/>
    <p:sldId id="288" r:id="rId48"/>
    <p:sldId id="287" r:id="rId49"/>
    <p:sldId id="268" r:id="rId50"/>
    <p:sldId id="29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60"/>
  </p:normalViewPr>
  <p:slideViewPr>
    <p:cSldViewPr snapToGrid="0">
      <p:cViewPr varScale="1">
        <p:scale>
          <a:sx n="82" d="100"/>
          <a:sy n="82" d="100"/>
        </p:scale>
        <p:origin x="682"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BE6A508-6CAA-4810-8F0F-02C66BE6A656}" type="datetimeFigureOut">
              <a:rPr lang="en-IN" smtClean="0"/>
              <a:t>30-04-2021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8F603F5-91C2-4B95-A2A5-8ACC8F3E20AD}" type="slidenum">
              <a:rPr lang="en-IN" smtClean="0"/>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283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E6A508-6CAA-4810-8F0F-02C66BE6A656}" type="datetimeFigureOut">
              <a:rPr lang="en-IN" smtClean="0"/>
              <a:t>30-04-2021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8F603F5-91C2-4B95-A2A5-8ACC8F3E20AD}" type="slidenum">
              <a:rPr lang="en-IN" smtClean="0"/>
              <a:t>‹#›</a:t>
            </a:fld>
            <a:endParaRPr lang="en-IN" dirty="0"/>
          </a:p>
        </p:txBody>
      </p:sp>
    </p:spTree>
    <p:extLst>
      <p:ext uri="{BB962C8B-B14F-4D97-AF65-F5344CB8AC3E}">
        <p14:creationId xmlns:p14="http://schemas.microsoft.com/office/powerpoint/2010/main" val="2906356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E6A508-6CAA-4810-8F0F-02C66BE6A656}" type="datetimeFigureOut">
              <a:rPr lang="en-IN" smtClean="0"/>
              <a:t>30-04-2021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8F603F5-91C2-4B95-A2A5-8ACC8F3E20AD}" type="slidenum">
              <a:rPr lang="en-IN" smtClean="0"/>
              <a:t>‹#›</a:t>
            </a:fld>
            <a:endParaRPr lang="en-IN"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E6A508-6CAA-4810-8F0F-02C66BE6A656}" type="datetimeFigureOut">
              <a:rPr lang="en-IN" smtClean="0"/>
              <a:t>30-04-2021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8F603F5-91C2-4B95-A2A5-8ACC8F3E20AD}" type="slidenum">
              <a:rPr lang="en-IN" smtClean="0"/>
              <a:t>‹#›</a:t>
            </a:fld>
            <a:endParaRPr lang="en-IN" dirty="0"/>
          </a:p>
        </p:txBody>
      </p:sp>
    </p:spTree>
    <p:extLst>
      <p:ext uri="{BB962C8B-B14F-4D97-AF65-F5344CB8AC3E}">
        <p14:creationId xmlns:p14="http://schemas.microsoft.com/office/powerpoint/2010/main" val="1137865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E6A508-6CAA-4810-8F0F-02C66BE6A656}" type="datetimeFigureOut">
              <a:rPr lang="en-IN" smtClean="0"/>
              <a:t>30-04-2021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8F603F5-91C2-4B95-A2A5-8ACC8F3E20AD}" type="slidenum">
              <a:rPr lang="en-IN" smtClean="0"/>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120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E6A508-6CAA-4810-8F0F-02C66BE6A656}" type="datetimeFigureOut">
              <a:rPr lang="en-IN" smtClean="0"/>
              <a:t>30-04-2021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8F603F5-91C2-4B95-A2A5-8ACC8F3E20AD}" type="slidenum">
              <a:rPr lang="en-IN" smtClean="0"/>
              <a:t>‹#›</a:t>
            </a:fld>
            <a:endParaRPr lang="en-IN" dirty="0"/>
          </a:p>
        </p:txBody>
      </p:sp>
    </p:spTree>
    <p:extLst>
      <p:ext uri="{BB962C8B-B14F-4D97-AF65-F5344CB8AC3E}">
        <p14:creationId xmlns:p14="http://schemas.microsoft.com/office/powerpoint/2010/main" val="2449903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E6A508-6CAA-4810-8F0F-02C66BE6A656}" type="datetimeFigureOut">
              <a:rPr lang="en-IN" smtClean="0"/>
              <a:t>30-04-2021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8F603F5-91C2-4B95-A2A5-8ACC8F3E20AD}" type="slidenum">
              <a:rPr lang="en-IN" smtClean="0"/>
              <a:t>‹#›</a:t>
            </a:fld>
            <a:endParaRPr lang="en-IN" dirty="0"/>
          </a:p>
        </p:txBody>
      </p:sp>
    </p:spTree>
    <p:extLst>
      <p:ext uri="{BB962C8B-B14F-4D97-AF65-F5344CB8AC3E}">
        <p14:creationId xmlns:p14="http://schemas.microsoft.com/office/powerpoint/2010/main" val="120577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E6A508-6CAA-4810-8F0F-02C66BE6A656}" type="datetimeFigureOut">
              <a:rPr lang="en-IN" smtClean="0"/>
              <a:t>30-04-2021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8F603F5-91C2-4B95-A2A5-8ACC8F3E20AD}" type="slidenum">
              <a:rPr lang="en-IN" smtClean="0"/>
              <a:t>‹#›</a:t>
            </a:fld>
            <a:endParaRPr lang="en-IN" dirty="0"/>
          </a:p>
        </p:txBody>
      </p:sp>
    </p:spTree>
    <p:extLst>
      <p:ext uri="{BB962C8B-B14F-4D97-AF65-F5344CB8AC3E}">
        <p14:creationId xmlns:p14="http://schemas.microsoft.com/office/powerpoint/2010/main" val="1874444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E6A508-6CAA-4810-8F0F-02C66BE6A656}" type="datetimeFigureOut">
              <a:rPr lang="en-IN" smtClean="0"/>
              <a:t>30-04-2021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8F603F5-91C2-4B95-A2A5-8ACC8F3E20AD}" type="slidenum">
              <a:rPr lang="en-IN" smtClean="0"/>
              <a:t>‹#›</a:t>
            </a:fld>
            <a:endParaRPr lang="en-IN" dirty="0"/>
          </a:p>
        </p:txBody>
      </p:sp>
    </p:spTree>
    <p:extLst>
      <p:ext uri="{BB962C8B-B14F-4D97-AF65-F5344CB8AC3E}">
        <p14:creationId xmlns:p14="http://schemas.microsoft.com/office/powerpoint/2010/main" val="3916154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E6A508-6CAA-4810-8F0F-02C66BE6A656}" type="datetimeFigureOut">
              <a:rPr lang="en-IN" smtClean="0"/>
              <a:t>30-04-2021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8F603F5-91C2-4B95-A2A5-8ACC8F3E20AD}" type="slidenum">
              <a:rPr lang="en-IN" smtClean="0"/>
              <a:t>‹#›</a:t>
            </a:fld>
            <a:endParaRPr lang="en-IN" dirty="0"/>
          </a:p>
        </p:txBody>
      </p:sp>
    </p:spTree>
    <p:extLst>
      <p:ext uri="{BB962C8B-B14F-4D97-AF65-F5344CB8AC3E}">
        <p14:creationId xmlns:p14="http://schemas.microsoft.com/office/powerpoint/2010/main" val="271787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E6A508-6CAA-4810-8F0F-02C66BE6A656}" type="datetimeFigureOut">
              <a:rPr lang="en-IN" smtClean="0"/>
              <a:t>30-04-2021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8F603F5-91C2-4B95-A2A5-8ACC8F3E20AD}" type="slidenum">
              <a:rPr lang="en-IN" smtClean="0"/>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297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E6A508-6CAA-4810-8F0F-02C66BE6A656}" type="datetimeFigureOut">
              <a:rPr lang="en-IN" smtClean="0"/>
              <a:t>30-04-2021</a:t>
            </a:fld>
            <a:endParaRPr lang="en-IN"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8F603F5-91C2-4B95-A2A5-8ACC8F3E20AD}" type="slidenum">
              <a:rPr lang="en-IN" smtClean="0"/>
              <a:t>‹#›</a:t>
            </a:fld>
            <a:endParaRPr lang="en-IN"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155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jpg"/></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4.glb"/><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5.glb"/><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7/06/relationships/model3d" Target="../media/model3d6.glb"/><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7/06/relationships/model3d" Target="../media/model3d7.glb"/><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ndiamart.com/proddetail/aluminium-alloy-6061-t6-8996415330.html"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www.dimensionalconsulting.com/tolerance-of-position.html" TargetMode="External"/><Relationship Id="rId3" Type="http://schemas.openxmlformats.org/officeDocument/2006/relationships/hyperlink" Target="https://www.sandvik.coromant.com/en-gb/pages/default.aspx" TargetMode="External"/><Relationship Id="rId7" Type="http://schemas.openxmlformats.org/officeDocument/2006/relationships/hyperlink" Target="https://fractory.com/engineering-blog/" TargetMode="External"/><Relationship Id="rId2" Type="http://schemas.openxmlformats.org/officeDocument/2006/relationships/hyperlink" Target="https://www.americanmachinist.com/" TargetMode="External"/><Relationship Id="rId1" Type="http://schemas.openxmlformats.org/officeDocument/2006/relationships/slideLayout" Target="../slideLayouts/slideLayout2.xml"/><Relationship Id="rId6" Type="http://schemas.openxmlformats.org/officeDocument/2006/relationships/hyperlink" Target="https://www.cnccookbook.com/" TargetMode="External"/><Relationship Id="rId5" Type="http://schemas.openxmlformats.org/officeDocument/2006/relationships/hyperlink" Target="https://tarkka.co/" TargetMode="External"/><Relationship Id="rId10" Type="http://schemas.openxmlformats.org/officeDocument/2006/relationships/hyperlink" Target="https://forums.autodesk.com/t5/inventor-forum/bd-p/78" TargetMode="External"/><Relationship Id="rId4" Type="http://schemas.openxmlformats.org/officeDocument/2006/relationships/hyperlink" Target="https://www.dekmake.com/guide-to-iso-2768/" TargetMode="External"/><Relationship Id="rId9" Type="http://schemas.openxmlformats.org/officeDocument/2006/relationships/hyperlink" Target="https://www.gdandtbasics.com/gdt-symbol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3F4C-8FC7-4E41-BC83-A17E2BFB2946}"/>
              </a:ext>
            </a:extLst>
          </p:cNvPr>
          <p:cNvSpPr>
            <a:spLocks noGrp="1"/>
          </p:cNvSpPr>
          <p:nvPr>
            <p:ph type="ctrTitle"/>
          </p:nvPr>
        </p:nvSpPr>
        <p:spPr/>
        <p:txBody>
          <a:bodyPr>
            <a:normAutofit fontScale="90000"/>
          </a:bodyPr>
          <a:lstStyle/>
          <a:p>
            <a:pPr algn="ctr"/>
            <a:br>
              <a:rPr lang="en-IN" dirty="0"/>
            </a:br>
            <a:br>
              <a:rPr lang="en-IN" dirty="0"/>
            </a:br>
            <a:br>
              <a:rPr lang="en-IN" dirty="0"/>
            </a:br>
            <a:r>
              <a:rPr lang="en-IN" dirty="0"/>
              <a:t>AE222-MPM</a:t>
            </a:r>
            <a:br>
              <a:rPr lang="en-IN" dirty="0"/>
            </a:br>
            <a:r>
              <a:rPr lang="en-IN" dirty="0"/>
              <a:t>Task-1</a:t>
            </a:r>
            <a:br>
              <a:rPr lang="en-IN" dirty="0"/>
            </a:br>
            <a:br>
              <a:rPr lang="en-IN" dirty="0"/>
            </a:br>
            <a:br>
              <a:rPr lang="en-IN" dirty="0"/>
            </a:br>
            <a:br>
              <a:rPr lang="en-IN" dirty="0"/>
            </a:br>
            <a:endParaRPr lang="en-IN" dirty="0"/>
          </a:p>
        </p:txBody>
      </p:sp>
      <p:sp>
        <p:nvSpPr>
          <p:cNvPr id="3" name="Subtitle 2">
            <a:extLst>
              <a:ext uri="{FF2B5EF4-FFF2-40B4-BE49-F238E27FC236}">
                <a16:creationId xmlns:a16="http://schemas.microsoft.com/office/drawing/2014/main" id="{9FE6D9D8-529D-4E9F-AAE6-3EA0F8B75798}"/>
              </a:ext>
            </a:extLst>
          </p:cNvPr>
          <p:cNvSpPr>
            <a:spLocks noGrp="1"/>
          </p:cNvSpPr>
          <p:nvPr>
            <p:ph type="subTitle" idx="1"/>
          </p:nvPr>
        </p:nvSpPr>
        <p:spPr/>
        <p:txBody>
          <a:bodyPr>
            <a:normAutofit/>
          </a:bodyPr>
          <a:lstStyle/>
          <a:p>
            <a:r>
              <a:rPr lang="en-IN" dirty="0"/>
              <a:t>Done by:</a:t>
            </a:r>
          </a:p>
          <a:p>
            <a:r>
              <a:rPr lang="en-IN" dirty="0"/>
              <a:t>G.RAMANA BHARATHI</a:t>
            </a:r>
          </a:p>
          <a:p>
            <a:r>
              <a:rPr lang="en-IN" dirty="0"/>
              <a:t>SC19B028</a:t>
            </a:r>
          </a:p>
        </p:txBody>
      </p:sp>
    </p:spTree>
    <p:extLst>
      <p:ext uri="{BB962C8B-B14F-4D97-AF65-F5344CB8AC3E}">
        <p14:creationId xmlns:p14="http://schemas.microsoft.com/office/powerpoint/2010/main" val="928414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67E38-03E6-4733-A93E-0A0F10296C61}"/>
              </a:ext>
            </a:extLst>
          </p:cNvPr>
          <p:cNvSpPr>
            <a:spLocks noGrp="1"/>
          </p:cNvSpPr>
          <p:nvPr>
            <p:ph type="title"/>
          </p:nvPr>
        </p:nvSpPr>
        <p:spPr>
          <a:xfrm>
            <a:off x="923731" y="186613"/>
            <a:ext cx="1268963" cy="6559420"/>
          </a:xfrm>
        </p:spPr>
        <p:txBody>
          <a:bodyPr vert="vert270">
            <a:normAutofit fontScale="90000"/>
          </a:bodyPr>
          <a:lstStyle/>
          <a:p>
            <a:r>
              <a:rPr lang="en-IN" dirty="0"/>
              <a:t>Housing: Bottom part - drawing</a:t>
            </a:r>
          </a:p>
        </p:txBody>
      </p:sp>
      <p:pic>
        <p:nvPicPr>
          <p:cNvPr id="13" name="Content Placeholder 12">
            <a:extLst>
              <a:ext uri="{FF2B5EF4-FFF2-40B4-BE49-F238E27FC236}">
                <a16:creationId xmlns:a16="http://schemas.microsoft.com/office/drawing/2014/main" id="{C1E75951-C3AE-4A26-A3DC-C442C02462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928" t="6237" r="17366" b="2146"/>
          <a:stretch/>
        </p:blipFill>
        <p:spPr>
          <a:xfrm>
            <a:off x="2621901" y="186613"/>
            <a:ext cx="9227977" cy="6499800"/>
          </a:xfrm>
        </p:spPr>
      </p:pic>
    </p:spTree>
    <p:extLst>
      <p:ext uri="{BB962C8B-B14F-4D97-AF65-F5344CB8AC3E}">
        <p14:creationId xmlns:p14="http://schemas.microsoft.com/office/powerpoint/2010/main" val="3261300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bottom part – 3D</a:t>
            </a:r>
          </a:p>
        </p:txBody>
      </p:sp>
      <mc:AlternateContent xmlns:mc="http://schemas.openxmlformats.org/markup-compatibility/2006">
        <mc:Choice xmlns:am3d="http://schemas.microsoft.com/office/drawing/2017/model3d" Requires="am3d">
          <p:graphicFrame>
            <p:nvGraphicFramePr>
              <p:cNvPr id="6" name="Content Placeholder 5">
                <a:extLst>
                  <a:ext uri="{FF2B5EF4-FFF2-40B4-BE49-F238E27FC236}">
                    <a16:creationId xmlns:a16="http://schemas.microsoft.com/office/drawing/2014/main" id="{0101A0BC-F4AC-4365-8721-7BB8ED6D677D}"/>
                  </a:ext>
                </a:extLst>
              </p:cNvPr>
              <p:cNvGraphicFramePr>
                <a:graphicFrameLocks noGrp="1" noChangeAspect="1"/>
              </p:cNvGraphicFramePr>
              <p:nvPr>
                <p:ph idx="1"/>
                <p:extLst>
                  <p:ext uri="{D42A27DB-BD31-4B8C-83A1-F6EECF244321}">
                    <p14:modId xmlns:p14="http://schemas.microsoft.com/office/powerpoint/2010/main" val="1359683748"/>
                  </p:ext>
                </p:extLst>
              </p:nvPr>
            </p:nvGraphicFramePr>
            <p:xfrm>
              <a:off x="3106782" y="1735494"/>
              <a:ext cx="5978436" cy="4389623"/>
            </p:xfrm>
            <a:graphic>
              <a:graphicData uri="http://schemas.microsoft.com/office/drawing/2017/model3d">
                <am3d:model3d r:embed="rId2">
                  <am3d:spPr>
                    <a:xfrm>
                      <a:off x="0" y="0"/>
                      <a:ext cx="5978436" cy="4389623"/>
                    </a:xfrm>
                    <a:prstGeom prst="rect">
                      <a:avLst/>
                    </a:prstGeom>
                  </am3d:spPr>
                  <am3d:camera>
                    <am3d:pos x="0" y="0" z="67550695"/>
                    <am3d:up dx="0" dy="36000000" dz="0"/>
                    <am3d:lookAt x="0" y="0" z="0"/>
                    <am3d:perspective fov="2700000"/>
                  </am3d:camera>
                  <am3d:trans>
                    <am3d:meterPerModelUnit n="5000" d="1000000"/>
                    <am3d:preTrans dx="18000000" dy="18000000" dz="4500000"/>
                    <am3d:scale>
                      <am3d:sx n="1000000" d="1000000"/>
                      <am3d:sy n="1000000" d="1000000"/>
                      <am3d:sz n="1000000" d="1000000"/>
                    </am3d:scale>
                    <am3d:rot ax="7618836" ay="-39112" az="51947"/>
                    <am3d:postTrans dx="0" dy="0" dz="0"/>
                  </am3d:trans>
                  <am3d:raster rName="Office3DRenderer" rVer="16.0.8326">
                    <am3d:blip r:embed="rId3"/>
                  </am3d:raster>
                  <am3d:objViewport viewportSz="69394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Content Placeholder 5">
                <a:extLst>
                  <a:ext uri="{FF2B5EF4-FFF2-40B4-BE49-F238E27FC236}">
                    <a16:creationId xmlns:a16="http://schemas.microsoft.com/office/drawing/2014/main" id="{0101A0BC-F4AC-4365-8721-7BB8ED6D677D}"/>
                  </a:ext>
                </a:extLst>
              </p:cNvPr>
              <p:cNvPicPr>
                <a:picLocks noGrp="1" noRot="1" noChangeAspect="1" noMove="1" noResize="1" noEditPoints="1" noAdjustHandles="1" noChangeArrowheads="1" noChangeShapeType="1" noCrop="1"/>
              </p:cNvPicPr>
              <p:nvPr/>
            </p:nvPicPr>
            <p:blipFill>
              <a:blip r:embed="rId3"/>
              <a:stretch>
                <a:fillRect/>
              </a:stretch>
            </p:blipFill>
            <p:spPr>
              <a:xfrm>
                <a:off x="3106782" y="1735494"/>
                <a:ext cx="5978436" cy="4389623"/>
              </a:xfrm>
              <a:prstGeom prst="rect">
                <a:avLst/>
              </a:prstGeom>
            </p:spPr>
          </p:pic>
        </mc:Fallback>
      </mc:AlternateContent>
    </p:spTree>
    <p:extLst>
      <p:ext uri="{BB962C8B-B14F-4D97-AF65-F5344CB8AC3E}">
        <p14:creationId xmlns:p14="http://schemas.microsoft.com/office/powerpoint/2010/main" val="284027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bottom part - machining sequence</a:t>
            </a:r>
          </a:p>
        </p:txBody>
      </p:sp>
      <p:sp>
        <p:nvSpPr>
          <p:cNvPr id="3" name="Content Placeholder 2">
            <a:extLst>
              <a:ext uri="{FF2B5EF4-FFF2-40B4-BE49-F238E27FC236}">
                <a16:creationId xmlns:a16="http://schemas.microsoft.com/office/drawing/2014/main" id="{9054BC1C-6F62-4BEA-8D52-76837207C00A}"/>
              </a:ext>
            </a:extLst>
          </p:cNvPr>
          <p:cNvSpPr>
            <a:spLocks noGrp="1"/>
          </p:cNvSpPr>
          <p:nvPr>
            <p:ph idx="1"/>
          </p:nvPr>
        </p:nvSpPr>
        <p:spPr>
          <a:xfrm>
            <a:off x="1024128" y="2285999"/>
            <a:ext cx="9720073" cy="4226767"/>
          </a:xfrm>
        </p:spPr>
        <p:txBody>
          <a:bodyPr>
            <a:normAutofit fontScale="85000" lnSpcReduction="20000"/>
          </a:bodyPr>
          <a:lstStyle/>
          <a:p>
            <a:pPr>
              <a:buFont typeface="Arial" panose="020B0604020202020204" pitchFamily="34" charset="0"/>
              <a:buChar char="•"/>
            </a:pPr>
            <a:r>
              <a:rPr lang="en-IN" dirty="0"/>
              <a:t>We start with 200x200x50 mm blank.</a:t>
            </a:r>
          </a:p>
          <a:p>
            <a:pPr>
              <a:buFont typeface="Arial" panose="020B0604020202020204" pitchFamily="34" charset="0"/>
              <a:buChar char="•"/>
            </a:pPr>
            <a:r>
              <a:rPr lang="en-IN" dirty="0"/>
              <a:t>The square pocket is made using drilling and circular milling. A hole is drilled at the centre using the drilling machine and enlarged (bored) enough to fit the shoulder end mill cutter. Then the shoulder end mill cutter is fitted into the hole and driven in circle and eventually squares to make the square pocket. Another technique that can be used is circular ramping (shoulder end mill cutter goes around in spiral from top to down-drilling not required).</a:t>
            </a:r>
          </a:p>
          <a:p>
            <a:pPr>
              <a:buFont typeface="Arial" panose="020B0604020202020204" pitchFamily="34" charset="0"/>
              <a:buChar char="•"/>
            </a:pPr>
            <a:r>
              <a:rPr lang="en-IN" dirty="0"/>
              <a:t>The two square through holes at the side are made using drilling and circular milling/circular ramping. Since the holes are too small, Wire EDM is preferable if available.</a:t>
            </a:r>
          </a:p>
          <a:p>
            <a:pPr>
              <a:buFont typeface="Arial" panose="020B0604020202020204" pitchFamily="34" charset="0"/>
              <a:buChar char="•"/>
            </a:pPr>
            <a:r>
              <a:rPr lang="en-IN" dirty="0"/>
              <a:t>The 9 holes on the base are drilled using drilling machine (drilling machine, 3mm drill bit) and threaded using tapping (drilling machine, tap).</a:t>
            </a:r>
          </a:p>
          <a:p>
            <a:pPr>
              <a:buFont typeface="Arial" panose="020B0604020202020204" pitchFamily="34" charset="0"/>
              <a:buChar char="•"/>
            </a:pPr>
            <a:r>
              <a:rPr lang="en-IN" dirty="0"/>
              <a:t> The 12 holes on the upper side of the walls are drilled (drilling machine, 4mm drill bit) and countersunk (drilling machine, countersink drill bit) and threaded using tapping (drilling machine, tap) </a:t>
            </a:r>
          </a:p>
          <a:p>
            <a:pPr>
              <a:buFont typeface="Arial" panose="020B0604020202020204" pitchFamily="34" charset="0"/>
              <a:buChar char="•"/>
            </a:pPr>
            <a:r>
              <a:rPr lang="en-IN" dirty="0"/>
              <a:t>Inner walls are finished using reaming (drilling machine, reamer)</a:t>
            </a:r>
          </a:p>
          <a:p>
            <a:pPr>
              <a:buFont typeface="Arial" panose="020B0604020202020204" pitchFamily="34" charset="0"/>
              <a:buChar char="•"/>
            </a:pPr>
            <a:r>
              <a:rPr lang="en-IN" dirty="0"/>
              <a:t>All the holes are deburred and surfaces are cleaned. The bottom part is completed.</a:t>
            </a:r>
          </a:p>
          <a:p>
            <a:pPr>
              <a:buFont typeface="Arial" panose="020B0604020202020204" pitchFamily="34" charset="0"/>
              <a:buChar char="•"/>
            </a:pPr>
            <a:endParaRPr lang="en-IN"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955866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bottom part - machining sequence</a:t>
            </a:r>
          </a:p>
        </p:txBody>
      </p:sp>
      <p:pic>
        <p:nvPicPr>
          <p:cNvPr id="4" name="Housing_bottom">
            <a:hlinkClick r:id="" action="ppaction://media"/>
            <a:extLst>
              <a:ext uri="{FF2B5EF4-FFF2-40B4-BE49-F238E27FC236}">
                <a16:creationId xmlns:a16="http://schemas.microsoft.com/office/drawing/2014/main" id="{8D77D076-29B7-4920-B407-CF2FA051CC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2286000"/>
            <a:ext cx="7151688" cy="4022725"/>
          </a:xfrm>
        </p:spPr>
      </p:pic>
    </p:spTree>
    <p:extLst>
      <p:ext uri="{BB962C8B-B14F-4D97-AF65-F5344CB8AC3E}">
        <p14:creationId xmlns:p14="http://schemas.microsoft.com/office/powerpoint/2010/main" val="87959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bottom part - metrology</a:t>
            </a:r>
          </a:p>
        </p:txBody>
      </p:sp>
      <p:sp>
        <p:nvSpPr>
          <p:cNvPr id="3" name="Content Placeholder 2">
            <a:extLst>
              <a:ext uri="{FF2B5EF4-FFF2-40B4-BE49-F238E27FC236}">
                <a16:creationId xmlns:a16="http://schemas.microsoft.com/office/drawing/2014/main" id="{9054BC1C-6F62-4BEA-8D52-76837207C00A}"/>
              </a:ext>
            </a:extLst>
          </p:cNvPr>
          <p:cNvSpPr>
            <a:spLocks noGrp="1"/>
          </p:cNvSpPr>
          <p:nvPr>
            <p:ph idx="1"/>
          </p:nvPr>
        </p:nvSpPr>
        <p:spPr/>
        <p:txBody>
          <a:bodyPr/>
          <a:lstStyle/>
          <a:p>
            <a:pPr>
              <a:buFont typeface="Arial" panose="020B0604020202020204" pitchFamily="34" charset="0"/>
              <a:buChar char="•"/>
            </a:pPr>
            <a:r>
              <a:rPr lang="en-IN" dirty="0"/>
              <a:t>Linear dimensions are measured using vernier callipers.</a:t>
            </a:r>
          </a:p>
          <a:p>
            <a:pPr lvl="1">
              <a:buFont typeface="Arial" panose="020B0604020202020204" pitchFamily="34" charset="0"/>
              <a:buChar char="•"/>
            </a:pPr>
            <a:r>
              <a:rPr lang="en-IN" dirty="0"/>
              <a:t>Length, width, height of the part</a:t>
            </a:r>
          </a:p>
          <a:p>
            <a:pPr lvl="1">
              <a:buFont typeface="Arial" panose="020B0604020202020204" pitchFamily="34" charset="0"/>
              <a:buChar char="•"/>
            </a:pPr>
            <a:r>
              <a:rPr lang="en-IN" dirty="0"/>
              <a:t>depth of the pocket</a:t>
            </a:r>
          </a:p>
          <a:p>
            <a:pPr lvl="1">
              <a:buFont typeface="Arial" panose="020B0604020202020204" pitchFamily="34" charset="0"/>
              <a:buChar char="•"/>
            </a:pPr>
            <a:r>
              <a:rPr lang="en-IN" dirty="0"/>
              <a:t>Length, width and location of square holes</a:t>
            </a:r>
          </a:p>
          <a:p>
            <a:pPr>
              <a:buFont typeface="Arial" panose="020B0604020202020204" pitchFamily="34" charset="0"/>
              <a:buChar char="•"/>
            </a:pPr>
            <a:r>
              <a:rPr lang="en-IN" dirty="0"/>
              <a:t>Diameter of threaded holes are measured using inside </a:t>
            </a:r>
            <a:r>
              <a:rPr lang="en-IN" dirty="0" err="1"/>
              <a:t>micrometer</a:t>
            </a:r>
            <a:r>
              <a:rPr lang="en-IN" dirty="0"/>
              <a:t>. Depth of threaded holes can be measured using depth </a:t>
            </a:r>
            <a:r>
              <a:rPr lang="en-IN" dirty="0" err="1"/>
              <a:t>micrometer</a:t>
            </a:r>
            <a:r>
              <a:rPr lang="en-IN" dirty="0"/>
              <a:t>.</a:t>
            </a:r>
          </a:p>
          <a:p>
            <a:pPr>
              <a:buFont typeface="Arial" panose="020B0604020202020204" pitchFamily="34" charset="0"/>
              <a:buChar char="•"/>
            </a:pPr>
            <a:r>
              <a:rPr lang="en-IN" dirty="0"/>
              <a:t>Position tolerance of the holes is measured using Co-ordinate measuring machine (CMM).</a:t>
            </a:r>
          </a:p>
          <a:p>
            <a:pPr>
              <a:buFont typeface="Arial" panose="020B0604020202020204" pitchFamily="34" charset="0"/>
              <a:buChar char="•"/>
            </a:pPr>
            <a:r>
              <a:rPr lang="en-IN" dirty="0"/>
              <a:t>Perpendicularity of surfaces is measured using height gauge and dial indicator.</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3591376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ADB6E-6CF6-46EC-AA02-BFFCECCBAC1F}"/>
              </a:ext>
            </a:extLst>
          </p:cNvPr>
          <p:cNvSpPr>
            <a:spLocks noGrp="1"/>
          </p:cNvSpPr>
          <p:nvPr>
            <p:ph type="title"/>
          </p:nvPr>
        </p:nvSpPr>
        <p:spPr/>
        <p:txBody>
          <a:bodyPr/>
          <a:lstStyle/>
          <a:p>
            <a:r>
              <a:rPr lang="en-IN" dirty="0"/>
              <a:t>Housing: Top part - Design features</a:t>
            </a:r>
          </a:p>
        </p:txBody>
      </p:sp>
      <p:sp>
        <p:nvSpPr>
          <p:cNvPr id="3" name="Content Placeholder 2">
            <a:extLst>
              <a:ext uri="{FF2B5EF4-FFF2-40B4-BE49-F238E27FC236}">
                <a16:creationId xmlns:a16="http://schemas.microsoft.com/office/drawing/2014/main" id="{1CF58515-32B2-4C57-B9C0-92BB9E651269}"/>
              </a:ext>
            </a:extLst>
          </p:cNvPr>
          <p:cNvSpPr>
            <a:spLocks noGrp="1"/>
          </p:cNvSpPr>
          <p:nvPr>
            <p:ph idx="1"/>
          </p:nvPr>
        </p:nvSpPr>
        <p:spPr/>
        <p:txBody>
          <a:bodyPr/>
          <a:lstStyle/>
          <a:p>
            <a:pPr>
              <a:buFont typeface="Arial" panose="020B0604020202020204" pitchFamily="34" charset="0"/>
              <a:buChar char="•"/>
            </a:pPr>
            <a:r>
              <a:rPr lang="en-IN" dirty="0"/>
              <a:t>Open structure (box type)</a:t>
            </a:r>
          </a:p>
          <a:p>
            <a:pPr>
              <a:buFont typeface="Arial" panose="020B0604020202020204" pitchFamily="34" charset="0"/>
              <a:buChar char="•"/>
            </a:pPr>
            <a:r>
              <a:rPr lang="en-IN" dirty="0"/>
              <a:t>Threaded holes on the base for attaching locks of sensor-2 and sensor-3.</a:t>
            </a:r>
          </a:p>
          <a:p>
            <a:pPr>
              <a:buFont typeface="Arial" panose="020B0604020202020204" pitchFamily="34" charset="0"/>
              <a:buChar char="•"/>
            </a:pPr>
            <a:r>
              <a:rPr lang="en-IN" dirty="0"/>
              <a:t>Wiring allowance: Through holes on the base for each sensor and a common through hole so that wires can connect the sensors in the top part to the board in the bottom part. </a:t>
            </a:r>
          </a:p>
          <a:p>
            <a:pPr marL="0" indent="0">
              <a:buNone/>
            </a:pPr>
            <a:r>
              <a:rPr lang="en-IN" dirty="0"/>
              <a:t>(Note that it is been assumed that sensor-1 and sensor-2 can be wired from underneath but they can be wired through the common hole if that’s not possible)</a:t>
            </a:r>
          </a:p>
          <a:p>
            <a:pPr>
              <a:buFont typeface="Arial" panose="020B0604020202020204" pitchFamily="34" charset="0"/>
              <a:buChar char="•"/>
            </a:pPr>
            <a:r>
              <a:rPr lang="en-IN" dirty="0"/>
              <a:t>Protrusion with threaded holes at the bottom face to mate(snug fit) and attach with the bottom part and threaded holes in the top corners of the box to attach with the lid.</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173308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DBC1-39C8-4A0A-B659-D5D977771E54}"/>
              </a:ext>
            </a:extLst>
          </p:cNvPr>
          <p:cNvSpPr>
            <a:spLocks noGrp="1"/>
          </p:cNvSpPr>
          <p:nvPr>
            <p:ph type="title"/>
          </p:nvPr>
        </p:nvSpPr>
        <p:spPr/>
        <p:txBody>
          <a:bodyPr/>
          <a:lstStyle/>
          <a:p>
            <a:r>
              <a:rPr lang="en-IN" dirty="0"/>
              <a:t>Housing: Top part - Image</a:t>
            </a:r>
          </a:p>
        </p:txBody>
      </p:sp>
      <p:pic>
        <p:nvPicPr>
          <p:cNvPr id="8" name="Content Placeholder 7">
            <a:extLst>
              <a:ext uri="{FF2B5EF4-FFF2-40B4-BE49-F238E27FC236}">
                <a16:creationId xmlns:a16="http://schemas.microsoft.com/office/drawing/2014/main" id="{38C6E56A-593B-446A-86FE-D1E9DF02A67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29377" y="1764867"/>
            <a:ext cx="9514823" cy="4507916"/>
          </a:xfrm>
        </p:spPr>
      </p:pic>
    </p:spTree>
    <p:extLst>
      <p:ext uri="{BB962C8B-B14F-4D97-AF65-F5344CB8AC3E}">
        <p14:creationId xmlns:p14="http://schemas.microsoft.com/office/powerpoint/2010/main" val="1562650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67E38-03E6-4733-A93E-0A0F10296C61}"/>
              </a:ext>
            </a:extLst>
          </p:cNvPr>
          <p:cNvSpPr>
            <a:spLocks noGrp="1"/>
          </p:cNvSpPr>
          <p:nvPr>
            <p:ph type="title"/>
          </p:nvPr>
        </p:nvSpPr>
        <p:spPr>
          <a:xfrm>
            <a:off x="923731" y="585216"/>
            <a:ext cx="1268963" cy="5899640"/>
          </a:xfrm>
        </p:spPr>
        <p:txBody>
          <a:bodyPr vert="vert270">
            <a:normAutofit fontScale="90000"/>
          </a:bodyPr>
          <a:lstStyle/>
          <a:p>
            <a:r>
              <a:rPr lang="en-IN" dirty="0"/>
              <a:t>Housing: Top part - drawing</a:t>
            </a:r>
          </a:p>
        </p:txBody>
      </p:sp>
      <p:pic>
        <p:nvPicPr>
          <p:cNvPr id="13" name="Content Placeholder 12">
            <a:extLst>
              <a:ext uri="{FF2B5EF4-FFF2-40B4-BE49-F238E27FC236}">
                <a16:creationId xmlns:a16="http://schemas.microsoft.com/office/drawing/2014/main" id="{C1E75951-C3AE-4A26-A3DC-C442C02462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799" t="3129" r="14313" b="3129"/>
          <a:stretch/>
        </p:blipFill>
        <p:spPr>
          <a:xfrm>
            <a:off x="2491274" y="197762"/>
            <a:ext cx="9274628" cy="6455962"/>
          </a:xfrm>
        </p:spPr>
      </p:pic>
    </p:spTree>
    <p:extLst>
      <p:ext uri="{BB962C8B-B14F-4D97-AF65-F5344CB8AC3E}">
        <p14:creationId xmlns:p14="http://schemas.microsoft.com/office/powerpoint/2010/main" val="4726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E76C4-D132-442F-8704-70C14AE66AE3}"/>
              </a:ext>
            </a:extLst>
          </p:cNvPr>
          <p:cNvSpPr>
            <a:spLocks noGrp="1"/>
          </p:cNvSpPr>
          <p:nvPr>
            <p:ph type="title"/>
          </p:nvPr>
        </p:nvSpPr>
        <p:spPr/>
        <p:txBody>
          <a:bodyPr/>
          <a:lstStyle/>
          <a:p>
            <a:r>
              <a:rPr lang="en-IN" dirty="0"/>
              <a:t>Housing: Top part – 3D</a:t>
            </a:r>
          </a:p>
        </p:txBody>
      </p:sp>
      <mc:AlternateContent xmlns:mc="http://schemas.openxmlformats.org/markup-compatibility/2006">
        <mc:Choice xmlns:am3d="http://schemas.microsoft.com/office/drawing/2017/model3d" Requires="am3d">
          <p:graphicFrame>
            <p:nvGraphicFramePr>
              <p:cNvPr id="4" name="Content Placeholder 3">
                <a:extLst>
                  <a:ext uri="{FF2B5EF4-FFF2-40B4-BE49-F238E27FC236}">
                    <a16:creationId xmlns:a16="http://schemas.microsoft.com/office/drawing/2014/main" id="{CB77BA1D-8B99-4C1F-AE12-9CFDF4F4BAC7}"/>
                  </a:ext>
                </a:extLst>
              </p:cNvPr>
              <p:cNvGraphicFramePr>
                <a:graphicFrameLocks noGrp="1" noChangeAspect="1"/>
              </p:cNvGraphicFramePr>
              <p:nvPr>
                <p:ph idx="1"/>
                <p:extLst>
                  <p:ext uri="{D42A27DB-BD31-4B8C-83A1-F6EECF244321}">
                    <p14:modId xmlns:p14="http://schemas.microsoft.com/office/powerpoint/2010/main" val="4279872713"/>
                  </p:ext>
                </p:extLst>
              </p:nvPr>
            </p:nvGraphicFramePr>
            <p:xfrm>
              <a:off x="3323164" y="1515405"/>
              <a:ext cx="5545670" cy="4710539"/>
            </p:xfrm>
            <a:graphic>
              <a:graphicData uri="http://schemas.microsoft.com/office/drawing/2017/model3d">
                <am3d:model3d r:embed="rId2">
                  <am3d:spPr>
                    <a:xfrm>
                      <a:off x="0" y="0"/>
                      <a:ext cx="5545670" cy="4710539"/>
                    </a:xfrm>
                    <a:prstGeom prst="rect">
                      <a:avLst/>
                    </a:prstGeom>
                  </am3d:spPr>
                  <am3d:camera>
                    <am3d:pos x="0" y="0" z="67810574"/>
                    <am3d:up dx="0" dy="36000000" dz="0"/>
                    <am3d:lookAt x="0" y="0" z="0"/>
                    <am3d:perspective fov="2700000"/>
                  </am3d:camera>
                  <am3d:trans>
                    <am3d:meterPerModelUnit n="50000" d="1000000"/>
                    <am3d:preTrans dx="18000000" dy="18000000" dz="5040000"/>
                    <am3d:scale>
                      <am3d:sx n="1000000" d="1000000"/>
                      <am3d:sy n="1000000" d="1000000"/>
                      <am3d:sz n="1000000" d="1000000"/>
                    </am3d:scale>
                    <am3d:rot ax="8762026" ay="-106756" az="71889"/>
                    <am3d:postTrans dx="0" dy="0" dz="0"/>
                  </am3d:trans>
                  <am3d:raster rName="Office3DRenderer" rVer="16.0.8326">
                    <am3d:blip r:embed="rId3"/>
                  </am3d:raster>
                  <am3d:objViewport viewportSz="68421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a:extLst>
                  <a:ext uri="{FF2B5EF4-FFF2-40B4-BE49-F238E27FC236}">
                    <a16:creationId xmlns:a16="http://schemas.microsoft.com/office/drawing/2014/main" id="{CB77BA1D-8B99-4C1F-AE12-9CFDF4F4BAC7}"/>
                  </a:ext>
                </a:extLst>
              </p:cNvPr>
              <p:cNvPicPr>
                <a:picLocks noGrp="1" noRot="1" noChangeAspect="1" noMove="1" noResize="1" noEditPoints="1" noAdjustHandles="1" noChangeArrowheads="1" noChangeShapeType="1" noCrop="1"/>
              </p:cNvPicPr>
              <p:nvPr/>
            </p:nvPicPr>
            <p:blipFill>
              <a:blip r:embed="rId3"/>
              <a:stretch>
                <a:fillRect/>
              </a:stretch>
            </p:blipFill>
            <p:spPr>
              <a:xfrm>
                <a:off x="3323164" y="1515405"/>
                <a:ext cx="5545670" cy="4710539"/>
              </a:xfrm>
              <a:prstGeom prst="rect">
                <a:avLst/>
              </a:prstGeom>
            </p:spPr>
          </p:pic>
        </mc:Fallback>
      </mc:AlternateContent>
    </p:spTree>
    <p:extLst>
      <p:ext uri="{BB962C8B-B14F-4D97-AF65-F5344CB8AC3E}">
        <p14:creationId xmlns:p14="http://schemas.microsoft.com/office/powerpoint/2010/main" val="783438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28BE-2461-4A44-9AF9-A92FC5E16B6D}"/>
              </a:ext>
            </a:extLst>
          </p:cNvPr>
          <p:cNvSpPr>
            <a:spLocks noGrp="1"/>
          </p:cNvSpPr>
          <p:nvPr>
            <p:ph type="title"/>
          </p:nvPr>
        </p:nvSpPr>
        <p:spPr/>
        <p:txBody>
          <a:bodyPr/>
          <a:lstStyle/>
          <a:p>
            <a:r>
              <a:rPr lang="en-IN" dirty="0"/>
              <a:t>Housing: Top part – Machining Sequence </a:t>
            </a:r>
          </a:p>
        </p:txBody>
      </p:sp>
      <p:sp>
        <p:nvSpPr>
          <p:cNvPr id="3" name="Content Placeholder 2">
            <a:extLst>
              <a:ext uri="{FF2B5EF4-FFF2-40B4-BE49-F238E27FC236}">
                <a16:creationId xmlns:a16="http://schemas.microsoft.com/office/drawing/2014/main" id="{F486E07A-C3EC-4613-8DAB-A7348C96E0D0}"/>
              </a:ext>
            </a:extLst>
          </p:cNvPr>
          <p:cNvSpPr>
            <a:spLocks noGrp="1"/>
          </p:cNvSpPr>
          <p:nvPr>
            <p:ph idx="1"/>
          </p:nvPr>
        </p:nvSpPr>
        <p:spPr>
          <a:xfrm>
            <a:off x="1024128" y="1987421"/>
            <a:ext cx="9720073" cy="4618652"/>
          </a:xfrm>
        </p:spPr>
        <p:txBody>
          <a:bodyPr>
            <a:normAutofit lnSpcReduction="10000"/>
          </a:bodyPr>
          <a:lstStyle/>
          <a:p>
            <a:pPr lvl="1">
              <a:buFont typeface="Arial" panose="020B0604020202020204" pitchFamily="34" charset="0"/>
              <a:buChar char="•"/>
            </a:pPr>
            <a:r>
              <a:rPr lang="en-IN" sz="2100" dirty="0"/>
              <a:t>We start with the 200x200x56 mm blank.</a:t>
            </a:r>
          </a:p>
          <a:p>
            <a:pPr lvl="1">
              <a:buFont typeface="Arial" panose="020B0604020202020204" pitchFamily="34" charset="0"/>
              <a:buChar char="•"/>
            </a:pPr>
            <a:r>
              <a:rPr lang="en-IN" sz="2100" dirty="0"/>
              <a:t>The square pocket is made using drilling and circular milling/circular ramping (described in machining sequence of bottom part of housing)</a:t>
            </a:r>
          </a:p>
          <a:p>
            <a:pPr lvl="1">
              <a:buFont typeface="Arial" panose="020B0604020202020204" pitchFamily="34" charset="0"/>
              <a:buChar char="•"/>
            </a:pPr>
            <a:r>
              <a:rPr lang="en-IN" sz="2100" dirty="0"/>
              <a:t>Underneath extension is made by using drilling and circular milling (drilling machine, drill bit, milling machine, shoulder end mill cutter) in the centre and shoulder milling (milling machine, square shoulder cutter/end mill cutter) on the periphery.</a:t>
            </a:r>
          </a:p>
          <a:p>
            <a:pPr lvl="1">
              <a:buFont typeface="Arial" panose="020B0604020202020204" pitchFamily="34" charset="0"/>
              <a:buChar char="•"/>
            </a:pPr>
            <a:r>
              <a:rPr lang="en-IN" sz="2100" dirty="0"/>
              <a:t>The larger wiring holes are made using trepanning (drilling machine, trepanning tool) and the small hole is drilled (drilling machine, 15 mm drill bit).</a:t>
            </a:r>
          </a:p>
          <a:p>
            <a:pPr lvl="1">
              <a:buFont typeface="Arial" panose="020B0604020202020204" pitchFamily="34" charset="0"/>
              <a:buChar char="•"/>
            </a:pPr>
            <a:r>
              <a:rPr lang="en-IN" sz="2100" dirty="0"/>
              <a:t>The sensor mounting holes on the base are drilled (drilling machine, 3 mm drill bit) and threaded using tapping (drilling machine, tap)</a:t>
            </a:r>
          </a:p>
          <a:p>
            <a:pPr lvl="1">
              <a:buFont typeface="Arial" panose="020B0604020202020204" pitchFamily="34" charset="0"/>
              <a:buChar char="•"/>
            </a:pPr>
            <a:r>
              <a:rPr lang="en-IN" sz="2100" dirty="0"/>
              <a:t>The 4 holes on the 4 corners of the walls are drilled (drilling machine, 3 mm drill bit) and threaded using tapping (drilling machine, tap)</a:t>
            </a:r>
          </a:p>
          <a:p>
            <a:pPr lvl="1">
              <a:buFont typeface="Arial" panose="020B0604020202020204" pitchFamily="34" charset="0"/>
              <a:buChar char="•"/>
            </a:pPr>
            <a:r>
              <a:rPr lang="en-IN" sz="2100" dirty="0"/>
              <a:t>12 Holes are drilled (drilling machine, 4mm drill bit) on the extension and threaded using tapping (drilling machine, tap)</a:t>
            </a:r>
          </a:p>
          <a:p>
            <a:pPr lvl="1">
              <a:buFont typeface="Arial" panose="020B0604020202020204" pitchFamily="34" charset="0"/>
              <a:buChar char="•"/>
            </a:pPr>
            <a:r>
              <a:rPr lang="en-IN" sz="2100" dirty="0"/>
              <a:t>All the holes are deburred and surfaces are cleaned. The top part is completed.</a:t>
            </a:r>
          </a:p>
          <a:p>
            <a:pPr lvl="1">
              <a:buFont typeface="Arial" panose="020B0604020202020204" pitchFamily="34" charset="0"/>
              <a:buChar char="•"/>
            </a:pPr>
            <a:endParaRPr lang="en-IN" sz="2000" dirty="0"/>
          </a:p>
          <a:p>
            <a:pPr lvl="1">
              <a:buFont typeface="Arial" panose="020B0604020202020204" pitchFamily="34" charset="0"/>
              <a:buChar char="•"/>
            </a:pPr>
            <a:endParaRPr lang="en-IN" sz="2000" dirty="0"/>
          </a:p>
          <a:p>
            <a:pPr lvl="1">
              <a:buFont typeface="Arial" panose="020B0604020202020204" pitchFamily="34" charset="0"/>
              <a:buChar char="•"/>
            </a:pPr>
            <a:endParaRPr lang="en-IN" sz="2000" dirty="0"/>
          </a:p>
          <a:p>
            <a:pPr lvl="1">
              <a:buFont typeface="Arial" panose="020B0604020202020204" pitchFamily="34" charset="0"/>
              <a:buChar char="•"/>
            </a:pPr>
            <a:endParaRPr lang="en-IN" sz="2000" dirty="0"/>
          </a:p>
          <a:p>
            <a:pPr lvl="1">
              <a:buFont typeface="Arial" panose="020B0604020202020204" pitchFamily="34" charset="0"/>
              <a:buChar char="•"/>
            </a:pPr>
            <a:endParaRPr lang="en-IN" sz="2000" dirty="0"/>
          </a:p>
          <a:p>
            <a:pPr lvl="1">
              <a:buFont typeface="Arial" panose="020B0604020202020204" pitchFamily="34" charset="0"/>
              <a:buChar char="•"/>
            </a:pPr>
            <a:endParaRPr lang="en-IN" dirty="0"/>
          </a:p>
          <a:p>
            <a:pPr lvl="1">
              <a:buFont typeface="Arial" panose="020B0604020202020204" pitchFamily="34" charset="0"/>
              <a:buChar char="•"/>
            </a:pPr>
            <a:endParaRPr lang="en-IN" dirty="0"/>
          </a:p>
          <a:p>
            <a:pPr lvl="1">
              <a:buFont typeface="Wingdings" panose="05000000000000000000" pitchFamily="2" charset="2"/>
              <a:buChar char="Ø"/>
            </a:pPr>
            <a:endParaRPr lang="en-IN" dirty="0"/>
          </a:p>
          <a:p>
            <a:endParaRPr lang="en-IN" dirty="0"/>
          </a:p>
        </p:txBody>
      </p:sp>
    </p:spTree>
    <p:extLst>
      <p:ext uri="{BB962C8B-B14F-4D97-AF65-F5344CB8AC3E}">
        <p14:creationId xmlns:p14="http://schemas.microsoft.com/office/powerpoint/2010/main" val="320745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20767-3172-4D2F-BAC7-2F1A1D82528C}"/>
              </a:ext>
            </a:extLst>
          </p:cNvPr>
          <p:cNvSpPr>
            <a:spLocks noGrp="1"/>
          </p:cNvSpPr>
          <p:nvPr>
            <p:ph type="title"/>
          </p:nvPr>
        </p:nvSpPr>
        <p:spPr/>
        <p:txBody>
          <a:bodyPr/>
          <a:lstStyle/>
          <a:p>
            <a:r>
              <a:rPr lang="en-IN" dirty="0"/>
              <a:t>Objectives &amp; Constraints</a:t>
            </a:r>
          </a:p>
        </p:txBody>
      </p:sp>
      <p:sp>
        <p:nvSpPr>
          <p:cNvPr id="5" name="Text Placeholder 4">
            <a:extLst>
              <a:ext uri="{FF2B5EF4-FFF2-40B4-BE49-F238E27FC236}">
                <a16:creationId xmlns:a16="http://schemas.microsoft.com/office/drawing/2014/main" id="{3C659DE6-4CB4-4272-A95F-25F01FFD173D}"/>
              </a:ext>
            </a:extLst>
          </p:cNvPr>
          <p:cNvSpPr>
            <a:spLocks noGrp="1"/>
          </p:cNvSpPr>
          <p:nvPr>
            <p:ph type="body" idx="1"/>
          </p:nvPr>
        </p:nvSpPr>
        <p:spPr/>
        <p:txBody>
          <a:bodyPr/>
          <a:lstStyle/>
          <a:p>
            <a:r>
              <a:rPr lang="en-IN" dirty="0"/>
              <a:t>Objectives</a:t>
            </a:r>
          </a:p>
        </p:txBody>
      </p:sp>
      <p:sp>
        <p:nvSpPr>
          <p:cNvPr id="3" name="Content Placeholder 2">
            <a:extLst>
              <a:ext uri="{FF2B5EF4-FFF2-40B4-BE49-F238E27FC236}">
                <a16:creationId xmlns:a16="http://schemas.microsoft.com/office/drawing/2014/main" id="{F7B8868F-3DF9-4BCC-9EEA-4F199B98186A}"/>
              </a:ext>
            </a:extLst>
          </p:cNvPr>
          <p:cNvSpPr>
            <a:spLocks noGrp="1"/>
          </p:cNvSpPr>
          <p:nvPr>
            <p:ph sz="half" idx="2"/>
          </p:nvPr>
        </p:nvSpPr>
        <p:spPr/>
        <p:txBody>
          <a:bodyPr>
            <a:normAutofit fontScale="92500" lnSpcReduction="20000"/>
          </a:bodyPr>
          <a:lstStyle/>
          <a:p>
            <a:pPr>
              <a:buFont typeface="Arial" panose="020B0604020202020204" pitchFamily="34" charset="0"/>
              <a:buChar char="•"/>
            </a:pPr>
            <a:r>
              <a:rPr lang="en-IN" dirty="0"/>
              <a:t>Design a housing to accommodate the three sensors and the PCB board described.</a:t>
            </a:r>
          </a:p>
          <a:p>
            <a:pPr>
              <a:buFont typeface="Arial" panose="020B0604020202020204" pitchFamily="34" charset="0"/>
              <a:buChar char="•"/>
            </a:pPr>
            <a:r>
              <a:rPr lang="en-IN" dirty="0"/>
              <a:t>Identify machining operations and their sequence to manufacture the housing.</a:t>
            </a:r>
          </a:p>
          <a:p>
            <a:pPr>
              <a:buFont typeface="Arial" panose="020B0604020202020204" pitchFamily="34" charset="0"/>
              <a:buChar char="•"/>
            </a:pPr>
            <a:r>
              <a:rPr lang="en-IN" dirty="0"/>
              <a:t>Identify machining tools and cutting tools for performing the operations.</a:t>
            </a:r>
          </a:p>
          <a:p>
            <a:pPr>
              <a:buFont typeface="Arial" panose="020B0604020202020204" pitchFamily="34" charset="0"/>
              <a:buChar char="•"/>
            </a:pPr>
            <a:r>
              <a:rPr lang="en-IN" dirty="0"/>
              <a:t>Identify measuring methods and instruments to verify the tolerances/dimensions given in the design.</a:t>
            </a:r>
          </a:p>
        </p:txBody>
      </p:sp>
      <p:sp>
        <p:nvSpPr>
          <p:cNvPr id="6" name="Text Placeholder 5">
            <a:extLst>
              <a:ext uri="{FF2B5EF4-FFF2-40B4-BE49-F238E27FC236}">
                <a16:creationId xmlns:a16="http://schemas.microsoft.com/office/drawing/2014/main" id="{26D74251-51E3-4A4E-9F34-310A876B108C}"/>
              </a:ext>
            </a:extLst>
          </p:cNvPr>
          <p:cNvSpPr>
            <a:spLocks noGrp="1"/>
          </p:cNvSpPr>
          <p:nvPr>
            <p:ph type="body" sz="quarter" idx="3"/>
          </p:nvPr>
        </p:nvSpPr>
        <p:spPr/>
        <p:txBody>
          <a:bodyPr/>
          <a:lstStyle/>
          <a:p>
            <a:r>
              <a:rPr lang="en-IN" dirty="0"/>
              <a:t>Constraints</a:t>
            </a:r>
          </a:p>
        </p:txBody>
      </p:sp>
      <p:sp>
        <p:nvSpPr>
          <p:cNvPr id="7" name="Content Placeholder 6">
            <a:extLst>
              <a:ext uri="{FF2B5EF4-FFF2-40B4-BE49-F238E27FC236}">
                <a16:creationId xmlns:a16="http://schemas.microsoft.com/office/drawing/2014/main" id="{5D6FEE88-89C1-4A07-950B-C44083B23569}"/>
              </a:ext>
            </a:extLst>
          </p:cNvPr>
          <p:cNvSpPr>
            <a:spLocks noGrp="1"/>
          </p:cNvSpPr>
          <p:nvPr>
            <p:ph sz="quarter" idx="4"/>
          </p:nvPr>
        </p:nvSpPr>
        <p:spPr/>
        <p:txBody>
          <a:bodyPr>
            <a:normAutofit fontScale="92500" lnSpcReduction="20000"/>
          </a:bodyPr>
          <a:lstStyle/>
          <a:p>
            <a:pPr>
              <a:buFont typeface="Arial" panose="020B0604020202020204" pitchFamily="34" charset="0"/>
              <a:buChar char="•"/>
            </a:pPr>
            <a:r>
              <a:rPr lang="en-IN" dirty="0"/>
              <a:t>Overall size of housing:200±5 x 200±5 x 100±5 mm</a:t>
            </a:r>
          </a:p>
          <a:p>
            <a:pPr>
              <a:buFont typeface="Arial" panose="020B0604020202020204" pitchFamily="34" charset="0"/>
              <a:buChar char="•"/>
            </a:pPr>
            <a:r>
              <a:rPr lang="en-IN" dirty="0"/>
              <a:t>Preferable weight of housing &lt; 3Kg</a:t>
            </a:r>
          </a:p>
          <a:p>
            <a:pPr>
              <a:buFont typeface="Arial" panose="020B0604020202020204" pitchFamily="34" charset="0"/>
              <a:buChar char="•"/>
            </a:pPr>
            <a:r>
              <a:rPr lang="en-IN" dirty="0"/>
              <a:t>Raw material given: Metal blanks of size 250 x 250 x 60 mm – 2nos</a:t>
            </a:r>
          </a:p>
          <a:p>
            <a:pPr>
              <a:buFont typeface="Arial" panose="020B0604020202020204" pitchFamily="34" charset="0"/>
              <a:buChar char="•"/>
            </a:pPr>
            <a:r>
              <a:rPr lang="en-IN" dirty="0"/>
              <a:t>Surfaces marked ‘TOP’ on the sensors should be exposed out of the housing.</a:t>
            </a:r>
          </a:p>
          <a:p>
            <a:pPr>
              <a:buFont typeface="Arial" panose="020B0604020202020204" pitchFamily="34" charset="0"/>
              <a:buChar char="•"/>
            </a:pPr>
            <a:r>
              <a:rPr lang="en-IN" dirty="0"/>
              <a:t>D-Pin connectors of the PCB board should be exposed out of the housing.</a:t>
            </a:r>
          </a:p>
          <a:p>
            <a:pPr>
              <a:buFont typeface="Arial" panose="020B0604020202020204" pitchFamily="34" charset="0"/>
              <a:buChar char="•"/>
            </a:pPr>
            <a:r>
              <a:rPr lang="en-IN" dirty="0"/>
              <a:t>A gap of 10 mm should exist above and below the PCB board.</a:t>
            </a:r>
          </a:p>
        </p:txBody>
      </p:sp>
    </p:spTree>
    <p:extLst>
      <p:ext uri="{BB962C8B-B14F-4D97-AF65-F5344CB8AC3E}">
        <p14:creationId xmlns:p14="http://schemas.microsoft.com/office/powerpoint/2010/main" val="1848475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0886C-6FDF-4E6F-B21D-CEF37EA2F1A8}"/>
              </a:ext>
            </a:extLst>
          </p:cNvPr>
          <p:cNvSpPr>
            <a:spLocks noGrp="1"/>
          </p:cNvSpPr>
          <p:nvPr>
            <p:ph type="title"/>
          </p:nvPr>
        </p:nvSpPr>
        <p:spPr/>
        <p:txBody>
          <a:bodyPr/>
          <a:lstStyle/>
          <a:p>
            <a:r>
              <a:rPr lang="en-IN" dirty="0"/>
              <a:t>Housing: Top part – Machining sequence</a:t>
            </a:r>
          </a:p>
        </p:txBody>
      </p:sp>
      <p:pic>
        <p:nvPicPr>
          <p:cNvPr id="5" name="Housing_top">
            <a:hlinkClick r:id="" action="ppaction://media"/>
            <a:extLst>
              <a:ext uri="{FF2B5EF4-FFF2-40B4-BE49-F238E27FC236}">
                <a16:creationId xmlns:a16="http://schemas.microsoft.com/office/drawing/2014/main" id="{F2076303-4F67-48E2-8D1B-4271A11454B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2286000"/>
            <a:ext cx="7151688" cy="4022725"/>
          </a:xfrm>
        </p:spPr>
      </p:pic>
    </p:spTree>
    <p:extLst>
      <p:ext uri="{BB962C8B-B14F-4D97-AF65-F5344CB8AC3E}">
        <p14:creationId xmlns:p14="http://schemas.microsoft.com/office/powerpoint/2010/main" val="223031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Top part - metrology</a:t>
            </a:r>
          </a:p>
        </p:txBody>
      </p:sp>
      <p:sp>
        <p:nvSpPr>
          <p:cNvPr id="3" name="Content Placeholder 2">
            <a:extLst>
              <a:ext uri="{FF2B5EF4-FFF2-40B4-BE49-F238E27FC236}">
                <a16:creationId xmlns:a16="http://schemas.microsoft.com/office/drawing/2014/main" id="{9054BC1C-6F62-4BEA-8D52-76837207C00A}"/>
              </a:ext>
            </a:extLst>
          </p:cNvPr>
          <p:cNvSpPr>
            <a:spLocks noGrp="1"/>
          </p:cNvSpPr>
          <p:nvPr>
            <p:ph idx="1"/>
          </p:nvPr>
        </p:nvSpPr>
        <p:spPr/>
        <p:txBody>
          <a:bodyPr/>
          <a:lstStyle/>
          <a:p>
            <a:pPr>
              <a:buFont typeface="Arial" panose="020B0604020202020204" pitchFamily="34" charset="0"/>
              <a:buChar char="•"/>
            </a:pPr>
            <a:r>
              <a:rPr lang="en-IN" dirty="0"/>
              <a:t>Linear dimensions are measured using vernier callipers.</a:t>
            </a:r>
          </a:p>
          <a:p>
            <a:pPr lvl="1">
              <a:buFont typeface="Arial" panose="020B0604020202020204" pitchFamily="34" charset="0"/>
              <a:buChar char="•"/>
            </a:pPr>
            <a:r>
              <a:rPr lang="en-IN" dirty="0"/>
              <a:t>Length, width, height of the part</a:t>
            </a:r>
          </a:p>
          <a:p>
            <a:pPr lvl="1">
              <a:buFont typeface="Arial" panose="020B0604020202020204" pitchFamily="34" charset="0"/>
              <a:buChar char="•"/>
            </a:pPr>
            <a:r>
              <a:rPr lang="en-IN" dirty="0"/>
              <a:t>depth of the pocket</a:t>
            </a:r>
          </a:p>
          <a:p>
            <a:pPr>
              <a:buFont typeface="Arial" panose="020B0604020202020204" pitchFamily="34" charset="0"/>
              <a:buChar char="•"/>
            </a:pPr>
            <a:r>
              <a:rPr lang="en-IN" dirty="0"/>
              <a:t>Diameter of the large holes are measured using bore gauge.</a:t>
            </a:r>
          </a:p>
          <a:p>
            <a:pPr>
              <a:buFont typeface="Arial" panose="020B0604020202020204" pitchFamily="34" charset="0"/>
              <a:buChar char="•"/>
            </a:pPr>
            <a:r>
              <a:rPr lang="en-IN" dirty="0"/>
              <a:t>Diameter of threaded holes are measured using inside </a:t>
            </a:r>
            <a:r>
              <a:rPr lang="en-IN" dirty="0" err="1"/>
              <a:t>micrometer</a:t>
            </a:r>
            <a:r>
              <a:rPr lang="en-IN" dirty="0"/>
              <a:t>. Depth of threaded holes can be measured using depth </a:t>
            </a:r>
            <a:r>
              <a:rPr lang="en-IN" dirty="0" err="1"/>
              <a:t>micrometer</a:t>
            </a:r>
            <a:r>
              <a:rPr lang="en-IN" dirty="0"/>
              <a:t>.</a:t>
            </a:r>
          </a:p>
          <a:p>
            <a:pPr>
              <a:buFont typeface="Arial" panose="020B0604020202020204" pitchFamily="34" charset="0"/>
              <a:buChar char="•"/>
            </a:pPr>
            <a:r>
              <a:rPr lang="en-IN" dirty="0"/>
              <a:t>Position tolerance of the threaded holes is measured using Co-ordinate measuring machine (CMM).</a:t>
            </a:r>
          </a:p>
          <a:p>
            <a:pPr>
              <a:buFont typeface="Arial" panose="020B0604020202020204" pitchFamily="34" charset="0"/>
              <a:buChar char="•"/>
            </a:pPr>
            <a:r>
              <a:rPr lang="en-IN" dirty="0"/>
              <a:t>Perpendicularity of surfaces underneath is measured using height gauge and dial indicator.</a:t>
            </a:r>
          </a:p>
          <a:p>
            <a:pPr>
              <a:buFont typeface="Arial" panose="020B0604020202020204" pitchFamily="34" charset="0"/>
              <a:buChar char="•"/>
            </a:pPr>
            <a:endParaRPr lang="en-IN" dirty="0"/>
          </a:p>
          <a:p>
            <a:pPr>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1393740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lid - design features </a:t>
            </a:r>
          </a:p>
        </p:txBody>
      </p:sp>
      <p:sp>
        <p:nvSpPr>
          <p:cNvPr id="3" name="Content Placeholder 2">
            <a:extLst>
              <a:ext uri="{FF2B5EF4-FFF2-40B4-BE49-F238E27FC236}">
                <a16:creationId xmlns:a16="http://schemas.microsoft.com/office/drawing/2014/main" id="{9054BC1C-6F62-4BEA-8D52-76837207C00A}"/>
              </a:ext>
            </a:extLst>
          </p:cNvPr>
          <p:cNvSpPr>
            <a:spLocks noGrp="1"/>
          </p:cNvSpPr>
          <p:nvPr>
            <p:ph idx="1"/>
          </p:nvPr>
        </p:nvSpPr>
        <p:spPr/>
        <p:txBody>
          <a:bodyPr/>
          <a:lstStyle/>
          <a:p>
            <a:pPr>
              <a:buFont typeface="Arial" panose="020B0604020202020204" pitchFamily="34" charset="0"/>
              <a:buChar char="•"/>
            </a:pPr>
            <a:r>
              <a:rPr lang="en-IN" dirty="0"/>
              <a:t>Square metal sheet</a:t>
            </a:r>
          </a:p>
          <a:p>
            <a:pPr>
              <a:buFont typeface="Arial" panose="020B0604020202020204" pitchFamily="34" charset="0"/>
              <a:buChar char="•"/>
            </a:pPr>
            <a:r>
              <a:rPr lang="en-IN" dirty="0"/>
              <a:t> Through holes for exposing the three sensors</a:t>
            </a:r>
          </a:p>
          <a:p>
            <a:pPr>
              <a:buFont typeface="Arial" panose="020B0604020202020204" pitchFamily="34" charset="0"/>
              <a:buChar char="•"/>
            </a:pPr>
            <a:r>
              <a:rPr lang="en-IN" dirty="0"/>
              <a:t>Threaded holes at the four corners to attach to the top part.</a:t>
            </a:r>
          </a:p>
        </p:txBody>
      </p:sp>
    </p:spTree>
    <p:extLst>
      <p:ext uri="{BB962C8B-B14F-4D97-AF65-F5344CB8AC3E}">
        <p14:creationId xmlns:p14="http://schemas.microsoft.com/office/powerpoint/2010/main" val="1061735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Lid- image</a:t>
            </a:r>
          </a:p>
        </p:txBody>
      </p:sp>
      <p:pic>
        <p:nvPicPr>
          <p:cNvPr id="5" name="Content Placeholder 4">
            <a:extLst>
              <a:ext uri="{FF2B5EF4-FFF2-40B4-BE49-F238E27FC236}">
                <a16:creationId xmlns:a16="http://schemas.microsoft.com/office/drawing/2014/main" id="{105953F2-F036-4668-B030-44B8740057C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38703" y="1959429"/>
            <a:ext cx="9180022" cy="4349295"/>
          </a:xfrm>
        </p:spPr>
      </p:pic>
    </p:spTree>
    <p:extLst>
      <p:ext uri="{BB962C8B-B14F-4D97-AF65-F5344CB8AC3E}">
        <p14:creationId xmlns:p14="http://schemas.microsoft.com/office/powerpoint/2010/main" val="164049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67E38-03E6-4733-A93E-0A0F10296C61}"/>
              </a:ext>
            </a:extLst>
          </p:cNvPr>
          <p:cNvSpPr>
            <a:spLocks noGrp="1"/>
          </p:cNvSpPr>
          <p:nvPr>
            <p:ph type="title"/>
          </p:nvPr>
        </p:nvSpPr>
        <p:spPr>
          <a:xfrm>
            <a:off x="923731" y="585216"/>
            <a:ext cx="1268963" cy="5899640"/>
          </a:xfrm>
        </p:spPr>
        <p:txBody>
          <a:bodyPr vert="vert270">
            <a:normAutofit/>
          </a:bodyPr>
          <a:lstStyle/>
          <a:p>
            <a:r>
              <a:rPr lang="en-IN" dirty="0"/>
              <a:t>Housing: lid- drawing</a:t>
            </a:r>
          </a:p>
        </p:txBody>
      </p:sp>
      <p:pic>
        <p:nvPicPr>
          <p:cNvPr id="13" name="Content Placeholder 12">
            <a:extLst>
              <a:ext uri="{FF2B5EF4-FFF2-40B4-BE49-F238E27FC236}">
                <a16:creationId xmlns:a16="http://schemas.microsoft.com/office/drawing/2014/main" id="{C1E75951-C3AE-4A26-A3DC-C442C02462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654" t="7156" r="18844" b="4598"/>
          <a:stretch/>
        </p:blipFill>
        <p:spPr>
          <a:xfrm>
            <a:off x="2472611" y="151796"/>
            <a:ext cx="9339943" cy="6571426"/>
          </a:xfrm>
        </p:spPr>
      </p:pic>
    </p:spTree>
    <p:extLst>
      <p:ext uri="{BB962C8B-B14F-4D97-AF65-F5344CB8AC3E}">
        <p14:creationId xmlns:p14="http://schemas.microsoft.com/office/powerpoint/2010/main" val="1475802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lid – 3D</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038606BF-3526-4824-B2CE-BBEA80BAEAA9}"/>
                  </a:ext>
                </a:extLst>
              </p:cNvPr>
              <p:cNvGraphicFramePr>
                <a:graphicFrameLocks noChangeAspect="1"/>
              </p:cNvGraphicFramePr>
              <p:nvPr>
                <p:extLst>
                  <p:ext uri="{D42A27DB-BD31-4B8C-83A1-F6EECF244321}">
                    <p14:modId xmlns:p14="http://schemas.microsoft.com/office/powerpoint/2010/main" val="1827246988"/>
                  </p:ext>
                </p:extLst>
              </p:nvPr>
            </p:nvGraphicFramePr>
            <p:xfrm>
              <a:off x="3318686" y="1835546"/>
              <a:ext cx="5554627" cy="4319208"/>
            </p:xfrm>
            <a:graphic>
              <a:graphicData uri="http://schemas.microsoft.com/office/drawing/2017/model3d">
                <am3d:model3d r:embed="rId2">
                  <am3d:spPr>
                    <a:xfrm>
                      <a:off x="0" y="0"/>
                      <a:ext cx="5554627" cy="4319208"/>
                    </a:xfrm>
                    <a:prstGeom prst="rect">
                      <a:avLst/>
                    </a:prstGeom>
                  </am3d:spPr>
                  <am3d:camera>
                    <am3d:pos x="0" y="0" z="66525976"/>
                    <am3d:up dx="0" dy="36000000" dz="0"/>
                    <am3d:lookAt x="0" y="0" z="0"/>
                    <am3d:perspective fov="2700000"/>
                  </am3d:camera>
                  <am3d:trans>
                    <am3d:meterPerModelUnit n="5000" d="1000000"/>
                    <am3d:preTrans dx="18000000" dy="18000000" dz="359999"/>
                    <am3d:scale>
                      <am3d:sx n="1000000" d="1000000"/>
                      <am3d:sy n="1000000" d="1000000"/>
                      <am3d:sz n="1000000" d="1000000"/>
                    </am3d:scale>
                    <am3d:rot ax="-2412869" ay="-82497" az="69735"/>
                    <am3d:postTrans dx="0" dy="0" dz="0"/>
                  </am3d:trans>
                  <am3d:raster rName="Office3DRenderer" rVer="16.0.8326">
                    <am3d:blip r:embed="rId3"/>
                  </am3d:raster>
                  <am3d:objViewport viewportSz="69358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038606BF-3526-4824-B2CE-BBEA80BAEAA9}"/>
                  </a:ext>
                </a:extLst>
              </p:cNvPr>
              <p:cNvPicPr>
                <a:picLocks noGrp="1" noRot="1" noChangeAspect="1" noMove="1" noResize="1" noEditPoints="1" noAdjustHandles="1" noChangeArrowheads="1" noChangeShapeType="1" noCrop="1"/>
              </p:cNvPicPr>
              <p:nvPr/>
            </p:nvPicPr>
            <p:blipFill>
              <a:blip r:embed="rId3"/>
              <a:stretch>
                <a:fillRect/>
              </a:stretch>
            </p:blipFill>
            <p:spPr>
              <a:xfrm>
                <a:off x="3318686" y="1835546"/>
                <a:ext cx="5554627" cy="4319208"/>
              </a:xfrm>
              <a:prstGeom prst="rect">
                <a:avLst/>
              </a:prstGeom>
            </p:spPr>
          </p:pic>
        </mc:Fallback>
      </mc:AlternateContent>
    </p:spTree>
    <p:extLst>
      <p:ext uri="{BB962C8B-B14F-4D97-AF65-F5344CB8AC3E}">
        <p14:creationId xmlns:p14="http://schemas.microsoft.com/office/powerpoint/2010/main" val="1729123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lid- machining sequence</a:t>
            </a:r>
          </a:p>
        </p:txBody>
      </p:sp>
      <p:sp>
        <p:nvSpPr>
          <p:cNvPr id="3" name="Content Placeholder 2">
            <a:extLst>
              <a:ext uri="{FF2B5EF4-FFF2-40B4-BE49-F238E27FC236}">
                <a16:creationId xmlns:a16="http://schemas.microsoft.com/office/drawing/2014/main" id="{9054BC1C-6F62-4BEA-8D52-76837207C00A}"/>
              </a:ext>
            </a:extLst>
          </p:cNvPr>
          <p:cNvSpPr>
            <a:spLocks noGrp="1"/>
          </p:cNvSpPr>
          <p:nvPr>
            <p:ph idx="1"/>
          </p:nvPr>
        </p:nvSpPr>
        <p:spPr/>
        <p:txBody>
          <a:bodyPr/>
          <a:lstStyle/>
          <a:p>
            <a:pPr>
              <a:buFont typeface="Arial" panose="020B0604020202020204" pitchFamily="34" charset="0"/>
              <a:buChar char="•"/>
            </a:pPr>
            <a:r>
              <a:rPr lang="en-IN" dirty="0"/>
              <a:t> We start with 200x200x3 mm metal sheet.</a:t>
            </a:r>
          </a:p>
          <a:p>
            <a:pPr>
              <a:buFont typeface="Arial" panose="020B0604020202020204" pitchFamily="34" charset="0"/>
              <a:buChar char="•"/>
            </a:pPr>
            <a:r>
              <a:rPr lang="en-IN" dirty="0"/>
              <a:t> The two circular holes are made using trepanning (drilling machine, trepanning tool) and the square hole is made using circular ramping. (milling machine, shoulder milling cutter)</a:t>
            </a:r>
          </a:p>
          <a:p>
            <a:pPr>
              <a:buFont typeface="Arial" panose="020B0604020202020204" pitchFamily="34" charset="0"/>
              <a:buChar char="•"/>
            </a:pPr>
            <a:r>
              <a:rPr lang="en-IN" dirty="0"/>
              <a:t>The 4 holes for attaching lock for sensor-1 are drilled (drilling machine, 4 mm drill bit), countersunk (drilling machine, countersink drill bit)and threaded using tapping (drilling machine, tap)</a:t>
            </a:r>
          </a:p>
          <a:p>
            <a:pPr>
              <a:buFont typeface="Arial" panose="020B0604020202020204" pitchFamily="34" charset="0"/>
              <a:buChar char="•"/>
            </a:pPr>
            <a:r>
              <a:rPr lang="en-IN" dirty="0"/>
              <a:t>The 4 holes at the corners are drilled (3 mm drill bit) and threaded using tapping.</a:t>
            </a:r>
          </a:p>
          <a:p>
            <a:pPr>
              <a:buFont typeface="Arial" panose="020B0604020202020204" pitchFamily="34" charset="0"/>
              <a:buChar char="•"/>
            </a:pPr>
            <a:r>
              <a:rPr lang="en-IN" dirty="0"/>
              <a:t>All the holes are deburred and surfaces are cleaned. The lid is completed.</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399082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lid- machining sequence</a:t>
            </a:r>
          </a:p>
        </p:txBody>
      </p:sp>
      <p:pic>
        <p:nvPicPr>
          <p:cNvPr id="4" name="Housing_lid">
            <a:hlinkClick r:id="" action="ppaction://media"/>
            <a:extLst>
              <a:ext uri="{FF2B5EF4-FFF2-40B4-BE49-F238E27FC236}">
                <a16:creationId xmlns:a16="http://schemas.microsoft.com/office/drawing/2014/main" id="{6EB86526-EE77-482D-A7A9-E6BC1AEABA2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2286000"/>
            <a:ext cx="7151688" cy="4022725"/>
          </a:xfrm>
        </p:spPr>
      </p:pic>
    </p:spTree>
    <p:extLst>
      <p:ext uri="{BB962C8B-B14F-4D97-AF65-F5344CB8AC3E}">
        <p14:creationId xmlns:p14="http://schemas.microsoft.com/office/powerpoint/2010/main" val="315253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lid- metrology</a:t>
            </a:r>
          </a:p>
        </p:txBody>
      </p:sp>
      <p:sp>
        <p:nvSpPr>
          <p:cNvPr id="3" name="Content Placeholder 2">
            <a:extLst>
              <a:ext uri="{FF2B5EF4-FFF2-40B4-BE49-F238E27FC236}">
                <a16:creationId xmlns:a16="http://schemas.microsoft.com/office/drawing/2014/main" id="{9054BC1C-6F62-4BEA-8D52-76837207C00A}"/>
              </a:ext>
            </a:extLst>
          </p:cNvPr>
          <p:cNvSpPr>
            <a:spLocks noGrp="1"/>
          </p:cNvSpPr>
          <p:nvPr>
            <p:ph idx="1"/>
          </p:nvPr>
        </p:nvSpPr>
        <p:spPr/>
        <p:txBody>
          <a:bodyPr/>
          <a:lstStyle/>
          <a:p>
            <a:pPr>
              <a:buFont typeface="Arial" panose="020B0604020202020204" pitchFamily="34" charset="0"/>
              <a:buChar char="•"/>
            </a:pPr>
            <a:r>
              <a:rPr lang="en-IN" dirty="0"/>
              <a:t>Linear dimensions are measured using vernier callipers.</a:t>
            </a:r>
          </a:p>
          <a:p>
            <a:pPr lvl="1">
              <a:buFont typeface="Arial" panose="020B0604020202020204" pitchFamily="34" charset="0"/>
              <a:buChar char="•"/>
            </a:pPr>
            <a:r>
              <a:rPr lang="en-IN" dirty="0"/>
              <a:t>Length, width, height of the part</a:t>
            </a:r>
          </a:p>
          <a:p>
            <a:pPr lvl="1">
              <a:buFont typeface="Arial" panose="020B0604020202020204" pitchFamily="34" charset="0"/>
              <a:buChar char="•"/>
            </a:pPr>
            <a:r>
              <a:rPr lang="en-IN" dirty="0"/>
              <a:t>depth of the pocket</a:t>
            </a:r>
          </a:p>
          <a:p>
            <a:pPr lvl="1">
              <a:buFont typeface="Arial" panose="020B0604020202020204" pitchFamily="34" charset="0"/>
              <a:buChar char="•"/>
            </a:pPr>
            <a:r>
              <a:rPr lang="en-IN" dirty="0"/>
              <a:t>Length, width and location of square hole</a:t>
            </a:r>
          </a:p>
          <a:p>
            <a:pPr>
              <a:buFont typeface="Arial" panose="020B0604020202020204" pitchFamily="34" charset="0"/>
              <a:buChar char="•"/>
            </a:pPr>
            <a:r>
              <a:rPr lang="en-IN" dirty="0"/>
              <a:t>Diameter of holes are measured using bore gauges</a:t>
            </a:r>
          </a:p>
          <a:p>
            <a:pPr>
              <a:buFont typeface="Arial" panose="020B0604020202020204" pitchFamily="34" charset="0"/>
              <a:buChar char="•"/>
            </a:pPr>
            <a:r>
              <a:rPr lang="en-IN" dirty="0"/>
              <a:t>Diameter of threaded holes are measured using inside </a:t>
            </a:r>
            <a:r>
              <a:rPr lang="en-IN" dirty="0" err="1"/>
              <a:t>micrometer</a:t>
            </a:r>
            <a:r>
              <a:rPr lang="en-IN" dirty="0"/>
              <a:t>. </a:t>
            </a:r>
          </a:p>
          <a:p>
            <a:pPr>
              <a:buFont typeface="Arial" panose="020B0604020202020204" pitchFamily="34" charset="0"/>
              <a:buChar char="•"/>
            </a:pPr>
            <a:r>
              <a:rPr lang="en-IN" dirty="0"/>
              <a:t>Position tolerance of the circular holes are verified using Co-ordinate measuring machine (CMM).</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3639833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4B23-0343-4174-BC50-332817B70B62}"/>
              </a:ext>
            </a:extLst>
          </p:cNvPr>
          <p:cNvSpPr>
            <a:spLocks noGrp="1"/>
          </p:cNvSpPr>
          <p:nvPr>
            <p:ph type="title"/>
          </p:nvPr>
        </p:nvSpPr>
        <p:spPr/>
        <p:txBody>
          <a:bodyPr/>
          <a:lstStyle/>
          <a:p>
            <a:r>
              <a:rPr lang="en-IN" dirty="0"/>
              <a:t>Accessories for assembly </a:t>
            </a:r>
          </a:p>
        </p:txBody>
      </p:sp>
      <p:sp>
        <p:nvSpPr>
          <p:cNvPr id="3" name="Content Placeholder 2">
            <a:extLst>
              <a:ext uri="{FF2B5EF4-FFF2-40B4-BE49-F238E27FC236}">
                <a16:creationId xmlns:a16="http://schemas.microsoft.com/office/drawing/2014/main" id="{39BCCB1D-4D6F-49DE-A591-5C831166A46C}"/>
              </a:ext>
            </a:extLst>
          </p:cNvPr>
          <p:cNvSpPr>
            <a:spLocks noGrp="1"/>
          </p:cNvSpPr>
          <p:nvPr>
            <p:ph idx="1"/>
          </p:nvPr>
        </p:nvSpPr>
        <p:spPr>
          <a:xfrm>
            <a:off x="1024128" y="2084832"/>
            <a:ext cx="9720073" cy="4224528"/>
          </a:xfrm>
        </p:spPr>
        <p:txBody>
          <a:bodyPr/>
          <a:lstStyle/>
          <a:p>
            <a:pPr>
              <a:buFont typeface="Arial" panose="020B0604020202020204" pitchFamily="34" charset="0"/>
              <a:buChar char="•"/>
            </a:pPr>
            <a:r>
              <a:rPr lang="en-IN" dirty="0"/>
              <a:t>Spacers (male-to-male, M3 bolts, spacing width:10 mm) for mounting the PCB board (X9)</a:t>
            </a:r>
          </a:p>
          <a:p>
            <a:pPr>
              <a:buFont typeface="Arial" panose="020B0604020202020204" pitchFamily="34" charset="0"/>
              <a:buChar char="•"/>
            </a:pPr>
            <a:r>
              <a:rPr lang="en-IN" dirty="0"/>
              <a:t>Locks for each sensor so that the sensors can latched on</a:t>
            </a:r>
          </a:p>
          <a:p>
            <a:pPr>
              <a:buFont typeface="Arial" panose="020B0604020202020204" pitchFamily="34" charset="0"/>
              <a:buChar char="•"/>
            </a:pPr>
            <a:r>
              <a:rPr lang="en-IN" dirty="0"/>
              <a:t>Fasteners:</a:t>
            </a:r>
          </a:p>
          <a:p>
            <a:pPr lvl="1">
              <a:buFont typeface="Arial" panose="020B0604020202020204" pitchFamily="34" charset="0"/>
              <a:buChar char="•"/>
            </a:pPr>
            <a:r>
              <a:rPr lang="en-IN" dirty="0"/>
              <a:t>AS 1427 M3 X 8  (X8) [rounded screws]</a:t>
            </a:r>
          </a:p>
          <a:p>
            <a:pPr lvl="1">
              <a:buFont typeface="Arial" panose="020B0604020202020204" pitchFamily="34" charset="0"/>
              <a:buChar char="•"/>
            </a:pPr>
            <a:r>
              <a:rPr lang="en-IN" dirty="0"/>
              <a:t>AS 1427 M3 X 16 (X4) [countersunk screws]</a:t>
            </a:r>
          </a:p>
          <a:p>
            <a:pPr lvl="1">
              <a:buFont typeface="Arial" panose="020B0604020202020204" pitchFamily="34" charset="0"/>
              <a:buChar char="•"/>
            </a:pPr>
            <a:r>
              <a:rPr lang="en-IN" dirty="0"/>
              <a:t>AS 1427 M4 X 6 (X4) [countersunk screws]</a:t>
            </a:r>
          </a:p>
          <a:p>
            <a:pPr lvl="1">
              <a:buFont typeface="Arial" panose="020B0604020202020204" pitchFamily="34" charset="0"/>
              <a:buChar char="•"/>
            </a:pPr>
            <a:r>
              <a:rPr lang="en-IN" dirty="0"/>
              <a:t>AS 1427 M4 X 8 (X16) [countersunk screws]</a:t>
            </a:r>
          </a:p>
          <a:p>
            <a:pPr lvl="1">
              <a:buFont typeface="Arial" panose="020B0604020202020204" pitchFamily="34" charset="0"/>
              <a:buChar char="•"/>
            </a:pPr>
            <a:r>
              <a:rPr lang="en-IN" dirty="0"/>
              <a:t>AS 1112 – M3 TYPE 5 (X8) [nuts]</a:t>
            </a:r>
          </a:p>
          <a:p>
            <a:pPr>
              <a:buFont typeface="Wingdings" panose="05000000000000000000" pitchFamily="2" charset="2"/>
              <a:buChar char="Ø"/>
            </a:pPr>
            <a:r>
              <a:rPr lang="en-IN" dirty="0"/>
              <a:t>The spacers and the fasteners can be bought COTS, but the locks have to be custom made.</a:t>
            </a:r>
          </a:p>
          <a:p>
            <a:pPr lvl="1">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479811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5399-FB83-4775-A6FF-9F1481379C8C}"/>
              </a:ext>
            </a:extLst>
          </p:cNvPr>
          <p:cNvSpPr>
            <a:spLocks noGrp="1"/>
          </p:cNvSpPr>
          <p:nvPr>
            <p:ph type="title"/>
          </p:nvPr>
        </p:nvSpPr>
        <p:spPr/>
        <p:txBody>
          <a:bodyPr/>
          <a:lstStyle/>
          <a:p>
            <a:r>
              <a:rPr lang="en-IN" dirty="0"/>
              <a:t>Assumptions</a:t>
            </a:r>
          </a:p>
        </p:txBody>
      </p:sp>
      <p:sp>
        <p:nvSpPr>
          <p:cNvPr id="3" name="Content Placeholder 2">
            <a:extLst>
              <a:ext uri="{FF2B5EF4-FFF2-40B4-BE49-F238E27FC236}">
                <a16:creationId xmlns:a16="http://schemas.microsoft.com/office/drawing/2014/main" id="{C7F213EC-A206-458A-A9A7-6BC870CB372F}"/>
              </a:ext>
            </a:extLst>
          </p:cNvPr>
          <p:cNvSpPr>
            <a:spLocks noGrp="1"/>
          </p:cNvSpPr>
          <p:nvPr>
            <p:ph idx="1"/>
          </p:nvPr>
        </p:nvSpPr>
        <p:spPr/>
        <p:txBody>
          <a:bodyPr/>
          <a:lstStyle/>
          <a:p>
            <a:pPr>
              <a:buFont typeface="Arial" panose="020B0604020202020204" pitchFamily="34" charset="0"/>
              <a:buChar char="•"/>
            </a:pPr>
            <a:r>
              <a:rPr lang="en-IN" dirty="0"/>
              <a:t>Sensor-1 and sensor-2 can be wired from underneath.</a:t>
            </a:r>
          </a:p>
          <a:p>
            <a:pPr>
              <a:buFont typeface="Arial" panose="020B0604020202020204" pitchFamily="34" charset="0"/>
              <a:buChar char="•"/>
            </a:pPr>
            <a:r>
              <a:rPr lang="en-IN" dirty="0"/>
              <a:t>In addition to the given raw material, we assume a cylindrical rod of radius 60mm and height 60 mm to be given. </a:t>
            </a:r>
          </a:p>
          <a:p>
            <a:pPr>
              <a:buFont typeface="Arial" panose="020B0604020202020204" pitchFamily="34" charset="0"/>
              <a:buChar char="•"/>
            </a:pPr>
            <a:r>
              <a:rPr lang="en-IN" dirty="0"/>
              <a:t>All kinds of machine tools and cutting tools are available.</a:t>
            </a:r>
          </a:p>
          <a:p>
            <a:pPr>
              <a:buFont typeface="Arial" panose="020B0604020202020204" pitchFamily="34" charset="0"/>
              <a:buChar char="•"/>
            </a:pPr>
            <a:r>
              <a:rPr lang="en-IN" dirty="0"/>
              <a:t>Mass of PCB board is assumed to be 50 g.</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843280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99507-667B-4CCF-BB66-A7F6E2D8FD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72191" y="802004"/>
            <a:ext cx="4072009" cy="1926932"/>
          </a:xfrm>
          <a:prstGeom prst="rect">
            <a:avLst/>
          </a:prstGeom>
        </p:spPr>
      </p:pic>
      <p:pic>
        <p:nvPicPr>
          <p:cNvPr id="7" name="Picture 6">
            <a:extLst>
              <a:ext uri="{FF2B5EF4-FFF2-40B4-BE49-F238E27FC236}">
                <a16:creationId xmlns:a16="http://schemas.microsoft.com/office/drawing/2014/main" id="{4A4C35E7-6364-4454-B7AA-B064933BF5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3175" y="3879859"/>
            <a:ext cx="4185361" cy="1980572"/>
          </a:xfrm>
          <a:prstGeom prst="rect">
            <a:avLst/>
          </a:prstGeom>
        </p:spPr>
      </p:pic>
      <p:pic>
        <p:nvPicPr>
          <p:cNvPr id="9" name="Picture 8">
            <a:extLst>
              <a:ext uri="{FF2B5EF4-FFF2-40B4-BE49-F238E27FC236}">
                <a16:creationId xmlns:a16="http://schemas.microsoft.com/office/drawing/2014/main" id="{03889579-0FFC-4C16-A956-631696C2CC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72191" y="3906679"/>
            <a:ext cx="4072009" cy="1926932"/>
          </a:xfrm>
          <a:prstGeom prst="rect">
            <a:avLst/>
          </a:prstGeom>
        </p:spPr>
      </p:pic>
      <p:sp>
        <p:nvSpPr>
          <p:cNvPr id="10" name="Title 9">
            <a:extLst>
              <a:ext uri="{FF2B5EF4-FFF2-40B4-BE49-F238E27FC236}">
                <a16:creationId xmlns:a16="http://schemas.microsoft.com/office/drawing/2014/main" id="{B9552F1E-DA4B-4C9A-AC08-FEF23A89847C}"/>
              </a:ext>
            </a:extLst>
          </p:cNvPr>
          <p:cNvSpPr>
            <a:spLocks noGrp="1"/>
          </p:cNvSpPr>
          <p:nvPr>
            <p:ph type="title"/>
          </p:nvPr>
        </p:nvSpPr>
        <p:spPr>
          <a:xfrm>
            <a:off x="362760" y="307910"/>
            <a:ext cx="1413587" cy="6003380"/>
          </a:xfrm>
        </p:spPr>
        <p:txBody>
          <a:bodyPr vert="vert270">
            <a:normAutofit/>
          </a:bodyPr>
          <a:lstStyle/>
          <a:p>
            <a:r>
              <a:rPr lang="en-IN" dirty="0"/>
              <a:t>Locks and spacers</a:t>
            </a:r>
          </a:p>
        </p:txBody>
      </p:sp>
      <p:pic>
        <p:nvPicPr>
          <p:cNvPr id="12" name="Picture 11">
            <a:extLst>
              <a:ext uri="{FF2B5EF4-FFF2-40B4-BE49-F238E27FC236}">
                <a16:creationId xmlns:a16="http://schemas.microsoft.com/office/drawing/2014/main" id="{F474CEDE-C5F6-49AE-AC23-E2DBEA388F5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13177" y="804556"/>
            <a:ext cx="4185359" cy="1980572"/>
          </a:xfrm>
          <a:prstGeom prst="rect">
            <a:avLst/>
          </a:prstGeom>
        </p:spPr>
      </p:pic>
      <p:sp>
        <p:nvSpPr>
          <p:cNvPr id="13" name="TextBox 12">
            <a:extLst>
              <a:ext uri="{FF2B5EF4-FFF2-40B4-BE49-F238E27FC236}">
                <a16:creationId xmlns:a16="http://schemas.microsoft.com/office/drawing/2014/main" id="{31600D55-DBF2-4437-B30D-5E03DEA8098F}"/>
              </a:ext>
            </a:extLst>
          </p:cNvPr>
          <p:cNvSpPr txBox="1"/>
          <p:nvPr/>
        </p:nvSpPr>
        <p:spPr>
          <a:xfrm>
            <a:off x="1530383" y="1435613"/>
            <a:ext cx="461665" cy="718457"/>
          </a:xfrm>
          <a:prstGeom prst="rect">
            <a:avLst/>
          </a:prstGeom>
          <a:noFill/>
        </p:spPr>
        <p:txBody>
          <a:bodyPr vert="vert270" wrap="square" rtlCol="0">
            <a:spAutoFit/>
          </a:bodyPr>
          <a:lstStyle/>
          <a:p>
            <a:pPr algn="ctr"/>
            <a:r>
              <a:rPr lang="en-IN" dirty="0"/>
              <a:t>spacer</a:t>
            </a:r>
          </a:p>
        </p:txBody>
      </p:sp>
      <p:sp>
        <p:nvSpPr>
          <p:cNvPr id="14" name="TextBox 13">
            <a:extLst>
              <a:ext uri="{FF2B5EF4-FFF2-40B4-BE49-F238E27FC236}">
                <a16:creationId xmlns:a16="http://schemas.microsoft.com/office/drawing/2014/main" id="{C92DA9CB-2A00-4653-AB3C-DEBF2B200469}"/>
              </a:ext>
            </a:extLst>
          </p:cNvPr>
          <p:cNvSpPr txBox="1"/>
          <p:nvPr/>
        </p:nvSpPr>
        <p:spPr>
          <a:xfrm>
            <a:off x="10756187" y="4159660"/>
            <a:ext cx="461665" cy="1420969"/>
          </a:xfrm>
          <a:prstGeom prst="rect">
            <a:avLst/>
          </a:prstGeom>
          <a:noFill/>
        </p:spPr>
        <p:txBody>
          <a:bodyPr vert="vert270" wrap="square" rtlCol="0">
            <a:spAutoFit/>
          </a:bodyPr>
          <a:lstStyle/>
          <a:p>
            <a:pPr algn="ctr"/>
            <a:r>
              <a:rPr lang="en-IN" dirty="0"/>
              <a:t>Sensor-3 lock</a:t>
            </a:r>
          </a:p>
        </p:txBody>
      </p:sp>
      <p:sp>
        <p:nvSpPr>
          <p:cNvPr id="15" name="TextBox 14">
            <a:extLst>
              <a:ext uri="{FF2B5EF4-FFF2-40B4-BE49-F238E27FC236}">
                <a16:creationId xmlns:a16="http://schemas.microsoft.com/office/drawing/2014/main" id="{D7816FB0-C122-4CDC-AB6B-BEDBD0056EB5}"/>
              </a:ext>
            </a:extLst>
          </p:cNvPr>
          <p:cNvSpPr txBox="1"/>
          <p:nvPr/>
        </p:nvSpPr>
        <p:spPr>
          <a:xfrm>
            <a:off x="1530383" y="4212323"/>
            <a:ext cx="461665" cy="1315641"/>
          </a:xfrm>
          <a:prstGeom prst="rect">
            <a:avLst/>
          </a:prstGeom>
          <a:noFill/>
        </p:spPr>
        <p:txBody>
          <a:bodyPr vert="vert270" wrap="square" rtlCol="0">
            <a:spAutoFit/>
          </a:bodyPr>
          <a:lstStyle/>
          <a:p>
            <a:pPr algn="ctr"/>
            <a:r>
              <a:rPr lang="en-IN" dirty="0"/>
              <a:t>Sensor-2 lock </a:t>
            </a:r>
          </a:p>
        </p:txBody>
      </p:sp>
      <p:sp>
        <p:nvSpPr>
          <p:cNvPr id="16" name="TextBox 15">
            <a:extLst>
              <a:ext uri="{FF2B5EF4-FFF2-40B4-BE49-F238E27FC236}">
                <a16:creationId xmlns:a16="http://schemas.microsoft.com/office/drawing/2014/main" id="{A620926A-3B77-4797-A026-E7BD3D3B86A2}"/>
              </a:ext>
            </a:extLst>
          </p:cNvPr>
          <p:cNvSpPr txBox="1"/>
          <p:nvPr/>
        </p:nvSpPr>
        <p:spPr>
          <a:xfrm>
            <a:off x="10756187" y="1084356"/>
            <a:ext cx="461665" cy="1420969"/>
          </a:xfrm>
          <a:prstGeom prst="rect">
            <a:avLst/>
          </a:prstGeom>
          <a:noFill/>
        </p:spPr>
        <p:txBody>
          <a:bodyPr vert="vert270" wrap="square" rtlCol="0">
            <a:spAutoFit/>
          </a:bodyPr>
          <a:lstStyle/>
          <a:p>
            <a:pPr algn="ctr"/>
            <a:r>
              <a:rPr lang="en-IN" dirty="0"/>
              <a:t>Sensor-1 Lock</a:t>
            </a:r>
          </a:p>
        </p:txBody>
      </p:sp>
    </p:spTree>
    <p:extLst>
      <p:ext uri="{BB962C8B-B14F-4D97-AF65-F5344CB8AC3E}">
        <p14:creationId xmlns:p14="http://schemas.microsoft.com/office/powerpoint/2010/main" val="3400945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67E38-03E6-4733-A93E-0A0F10296C61}"/>
              </a:ext>
            </a:extLst>
          </p:cNvPr>
          <p:cNvSpPr>
            <a:spLocks noGrp="1"/>
          </p:cNvSpPr>
          <p:nvPr>
            <p:ph type="title"/>
          </p:nvPr>
        </p:nvSpPr>
        <p:spPr>
          <a:xfrm>
            <a:off x="923731" y="585216"/>
            <a:ext cx="1268963" cy="5899640"/>
          </a:xfrm>
        </p:spPr>
        <p:txBody>
          <a:bodyPr vert="vert270">
            <a:normAutofit fontScale="90000"/>
          </a:bodyPr>
          <a:lstStyle/>
          <a:p>
            <a:r>
              <a:rPr lang="en-IN" dirty="0"/>
              <a:t>Lock for Sensor-1 - drawing</a:t>
            </a:r>
          </a:p>
        </p:txBody>
      </p:sp>
      <p:pic>
        <p:nvPicPr>
          <p:cNvPr id="13" name="Content Placeholder 12">
            <a:extLst>
              <a:ext uri="{FF2B5EF4-FFF2-40B4-BE49-F238E27FC236}">
                <a16:creationId xmlns:a16="http://schemas.microsoft.com/office/drawing/2014/main" id="{C1E75951-C3AE-4A26-A3DC-C442C02462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113" t="3130" r="18844" b="-843"/>
          <a:stretch/>
        </p:blipFill>
        <p:spPr>
          <a:xfrm>
            <a:off x="2435289" y="128015"/>
            <a:ext cx="9442579" cy="6627699"/>
          </a:xfrm>
        </p:spPr>
      </p:pic>
    </p:spTree>
    <p:extLst>
      <p:ext uri="{BB962C8B-B14F-4D97-AF65-F5344CB8AC3E}">
        <p14:creationId xmlns:p14="http://schemas.microsoft.com/office/powerpoint/2010/main" val="1413490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B6FA-90CF-4541-BFEE-24113667D6E3}"/>
              </a:ext>
            </a:extLst>
          </p:cNvPr>
          <p:cNvSpPr>
            <a:spLocks noGrp="1"/>
          </p:cNvSpPr>
          <p:nvPr>
            <p:ph type="title"/>
          </p:nvPr>
        </p:nvSpPr>
        <p:spPr/>
        <p:txBody>
          <a:bodyPr/>
          <a:lstStyle/>
          <a:p>
            <a:r>
              <a:rPr lang="en-IN" dirty="0"/>
              <a:t>Lock for Sensor-1 - 3D</a:t>
            </a:r>
          </a:p>
        </p:txBody>
      </p:sp>
      <mc:AlternateContent xmlns:mc="http://schemas.openxmlformats.org/markup-compatibility/2006">
        <mc:Choice xmlns:am3d="http://schemas.microsoft.com/office/drawing/2017/model3d" Requires="am3d">
          <p:graphicFrame>
            <p:nvGraphicFramePr>
              <p:cNvPr id="4" name="Content Placeholder 3">
                <a:extLst>
                  <a:ext uri="{FF2B5EF4-FFF2-40B4-BE49-F238E27FC236}">
                    <a16:creationId xmlns:a16="http://schemas.microsoft.com/office/drawing/2014/main" id="{4BE5CA45-3D5F-41C1-ABF5-589BCEBE1E7E}"/>
                  </a:ext>
                </a:extLst>
              </p:cNvPr>
              <p:cNvGraphicFramePr>
                <a:graphicFrameLocks noGrp="1" noChangeAspect="1"/>
              </p:cNvGraphicFramePr>
              <p:nvPr>
                <p:ph idx="1"/>
              </p:nvPr>
            </p:nvGraphicFramePr>
            <p:xfrm>
              <a:off x="3563844" y="2202024"/>
              <a:ext cx="4640639" cy="3788277"/>
            </p:xfrm>
            <a:graphic>
              <a:graphicData uri="http://schemas.microsoft.com/office/drawing/2017/model3d">
                <am3d:model3d r:embed="rId2">
                  <am3d:spPr>
                    <a:xfrm>
                      <a:off x="0" y="0"/>
                      <a:ext cx="4640639" cy="3788277"/>
                    </a:xfrm>
                    <a:prstGeom prst="rect">
                      <a:avLst/>
                    </a:prstGeom>
                  </am3d:spPr>
                  <am3d:camera>
                    <am3d:pos x="0" y="0" z="68681819"/>
                    <am3d:up dx="0" dy="36000000" dz="0"/>
                    <am3d:lookAt x="0" y="0" z="0"/>
                    <am3d:perspective fov="2700000"/>
                  </am3d:camera>
                  <am3d:trans>
                    <am3d:meterPerModelUnit n="90909" d="1000000"/>
                    <am3d:preTrans dx="0" dy="0" dz="6545454"/>
                    <am3d:scale>
                      <am3d:sx n="1000000" d="1000000"/>
                      <am3d:sy n="1000000" d="1000000"/>
                      <am3d:sz n="1000000" d="1000000"/>
                    </am3d:scale>
                    <am3d:rot ax="7933063" ay="55248" az="-60878"/>
                    <am3d:postTrans dx="0" dy="0" dz="0"/>
                  </am3d:trans>
                  <am3d:raster rName="Office3DRenderer" rVer="16.0.8326">
                    <am3d:blip r:embed="rId3"/>
                  </am3d:raster>
                  <am3d:objViewport viewportSz="65032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a:extLst>
                  <a:ext uri="{FF2B5EF4-FFF2-40B4-BE49-F238E27FC236}">
                    <a16:creationId xmlns:a16="http://schemas.microsoft.com/office/drawing/2014/main" id="{4BE5CA45-3D5F-41C1-ABF5-589BCEBE1E7E}"/>
                  </a:ext>
                </a:extLst>
              </p:cNvPr>
              <p:cNvPicPr>
                <a:picLocks noGrp="1" noRot="1" noChangeAspect="1" noMove="1" noResize="1" noEditPoints="1" noAdjustHandles="1" noChangeArrowheads="1" noChangeShapeType="1" noCrop="1"/>
              </p:cNvPicPr>
              <p:nvPr/>
            </p:nvPicPr>
            <p:blipFill>
              <a:blip r:embed="rId3"/>
              <a:stretch>
                <a:fillRect/>
              </a:stretch>
            </p:blipFill>
            <p:spPr>
              <a:xfrm>
                <a:off x="3563844" y="2202024"/>
                <a:ext cx="4640639" cy="3788277"/>
              </a:xfrm>
              <a:prstGeom prst="rect">
                <a:avLst/>
              </a:prstGeom>
            </p:spPr>
          </p:pic>
        </mc:Fallback>
      </mc:AlternateContent>
    </p:spTree>
    <p:extLst>
      <p:ext uri="{BB962C8B-B14F-4D97-AF65-F5344CB8AC3E}">
        <p14:creationId xmlns:p14="http://schemas.microsoft.com/office/powerpoint/2010/main" val="1065894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B6FA-90CF-4541-BFEE-24113667D6E3}"/>
              </a:ext>
            </a:extLst>
          </p:cNvPr>
          <p:cNvSpPr>
            <a:spLocks noGrp="1"/>
          </p:cNvSpPr>
          <p:nvPr>
            <p:ph type="title"/>
          </p:nvPr>
        </p:nvSpPr>
        <p:spPr/>
        <p:txBody>
          <a:bodyPr/>
          <a:lstStyle/>
          <a:p>
            <a:r>
              <a:rPr lang="en-IN" dirty="0"/>
              <a:t>Lock for Sensor-1 - Machining sequence</a:t>
            </a:r>
          </a:p>
        </p:txBody>
      </p:sp>
      <p:sp>
        <p:nvSpPr>
          <p:cNvPr id="3" name="Content Placeholder 2">
            <a:extLst>
              <a:ext uri="{FF2B5EF4-FFF2-40B4-BE49-F238E27FC236}">
                <a16:creationId xmlns:a16="http://schemas.microsoft.com/office/drawing/2014/main" id="{4C2B3745-9FB2-4858-B3E8-4F9235E9624B}"/>
              </a:ext>
            </a:extLst>
          </p:cNvPr>
          <p:cNvSpPr>
            <a:spLocks noGrp="1"/>
          </p:cNvSpPr>
          <p:nvPr>
            <p:ph idx="1"/>
          </p:nvPr>
        </p:nvSpPr>
        <p:spPr/>
        <p:txBody>
          <a:bodyPr/>
          <a:lstStyle/>
          <a:p>
            <a:pPr>
              <a:buFont typeface="Arial" panose="020B0604020202020204" pitchFamily="34" charset="0"/>
              <a:buChar char="•"/>
            </a:pPr>
            <a:r>
              <a:rPr lang="en-IN" dirty="0"/>
              <a:t>We start with the cylindrical blank of radius 55 mm and height 40 mm.</a:t>
            </a:r>
          </a:p>
          <a:p>
            <a:pPr>
              <a:buFont typeface="Arial" panose="020B0604020202020204" pitchFamily="34" charset="0"/>
              <a:buChar char="•"/>
            </a:pPr>
            <a:r>
              <a:rPr lang="en-IN" dirty="0"/>
              <a:t> The blank is turned (lathe, single-point cutting tool) from below to make the cylindrical T feature.</a:t>
            </a:r>
          </a:p>
          <a:p>
            <a:pPr>
              <a:buFont typeface="Arial" panose="020B0604020202020204" pitchFamily="34" charset="0"/>
              <a:buChar char="•"/>
            </a:pPr>
            <a:r>
              <a:rPr lang="en-IN" dirty="0"/>
              <a:t>A through hole is drilled and bored (lathe, drill bit, boring tool) at the centre.</a:t>
            </a:r>
          </a:p>
          <a:p>
            <a:pPr>
              <a:buFont typeface="Arial" panose="020B0604020202020204" pitchFamily="34" charset="0"/>
              <a:buChar char="•"/>
            </a:pPr>
            <a:r>
              <a:rPr lang="en-IN" dirty="0"/>
              <a:t>The hole is still bored (lathe, boring tool) leaving a step to create vacant space to accommodate the sensor and then finished using reaming (lathe, reamer)</a:t>
            </a:r>
          </a:p>
          <a:p>
            <a:pPr>
              <a:buFont typeface="Arial" panose="020B0604020202020204" pitchFamily="34" charset="0"/>
              <a:buChar char="•"/>
            </a:pPr>
            <a:r>
              <a:rPr lang="en-IN" dirty="0"/>
              <a:t>The 4 holes on the periphery are drilled (drilling machine, 4mm drill bit) and threaded using tapping (drilling machine, tap)</a:t>
            </a:r>
          </a:p>
          <a:p>
            <a:pPr>
              <a:buFont typeface="Arial" panose="020B0604020202020204" pitchFamily="34" charset="0"/>
              <a:buChar char="•"/>
            </a:pPr>
            <a:r>
              <a:rPr lang="en-IN" dirty="0"/>
              <a:t>All the holes are deburred and surfaces are cleaned. The lock for sensor-1 is completed.</a:t>
            </a:r>
          </a:p>
          <a:p>
            <a:pPr>
              <a:buFont typeface="Arial" panose="020B0604020202020204" pitchFamily="34" charset="0"/>
              <a:buChar char="•"/>
            </a:pPr>
            <a:endParaRPr lang="en-IN"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428552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B6FA-90CF-4541-BFEE-24113667D6E3}"/>
              </a:ext>
            </a:extLst>
          </p:cNvPr>
          <p:cNvSpPr>
            <a:spLocks noGrp="1"/>
          </p:cNvSpPr>
          <p:nvPr>
            <p:ph type="title"/>
          </p:nvPr>
        </p:nvSpPr>
        <p:spPr/>
        <p:txBody>
          <a:bodyPr/>
          <a:lstStyle/>
          <a:p>
            <a:r>
              <a:rPr lang="en-IN" dirty="0"/>
              <a:t>Lock for Sensor-1 - Machining sequence</a:t>
            </a:r>
          </a:p>
        </p:txBody>
      </p:sp>
      <p:pic>
        <p:nvPicPr>
          <p:cNvPr id="4" name="Sensor1_lock">
            <a:hlinkClick r:id="" action="ppaction://media"/>
            <a:extLst>
              <a:ext uri="{FF2B5EF4-FFF2-40B4-BE49-F238E27FC236}">
                <a16:creationId xmlns:a16="http://schemas.microsoft.com/office/drawing/2014/main" id="{BE9A9E21-C3B1-4727-B57A-1B4BB9A2B0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2286000"/>
            <a:ext cx="7151688" cy="4022725"/>
          </a:xfrm>
        </p:spPr>
      </p:pic>
    </p:spTree>
    <p:extLst>
      <p:ext uri="{BB962C8B-B14F-4D97-AF65-F5344CB8AC3E}">
        <p14:creationId xmlns:p14="http://schemas.microsoft.com/office/powerpoint/2010/main" val="394080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67E38-03E6-4733-A93E-0A0F10296C61}"/>
              </a:ext>
            </a:extLst>
          </p:cNvPr>
          <p:cNvSpPr>
            <a:spLocks noGrp="1"/>
          </p:cNvSpPr>
          <p:nvPr>
            <p:ph type="title"/>
          </p:nvPr>
        </p:nvSpPr>
        <p:spPr>
          <a:xfrm>
            <a:off x="923731" y="585216"/>
            <a:ext cx="1268963" cy="5899640"/>
          </a:xfrm>
        </p:spPr>
        <p:txBody>
          <a:bodyPr vert="vert270">
            <a:normAutofit fontScale="90000"/>
          </a:bodyPr>
          <a:lstStyle/>
          <a:p>
            <a:r>
              <a:rPr lang="en-IN" dirty="0"/>
              <a:t>Lock for Sensor-2 - drawing</a:t>
            </a:r>
          </a:p>
        </p:txBody>
      </p:sp>
      <p:pic>
        <p:nvPicPr>
          <p:cNvPr id="13" name="Content Placeholder 12">
            <a:extLst>
              <a:ext uri="{FF2B5EF4-FFF2-40B4-BE49-F238E27FC236}">
                <a16:creationId xmlns:a16="http://schemas.microsoft.com/office/drawing/2014/main" id="{C1E75951-C3AE-4A26-A3DC-C442C02462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383" t="2056" r="16495" b="1074"/>
          <a:stretch/>
        </p:blipFill>
        <p:spPr>
          <a:xfrm>
            <a:off x="2481943" y="149958"/>
            <a:ext cx="9293290" cy="6558083"/>
          </a:xfrm>
        </p:spPr>
      </p:pic>
    </p:spTree>
    <p:extLst>
      <p:ext uri="{BB962C8B-B14F-4D97-AF65-F5344CB8AC3E}">
        <p14:creationId xmlns:p14="http://schemas.microsoft.com/office/powerpoint/2010/main" val="1808577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B6FA-90CF-4541-BFEE-24113667D6E3}"/>
              </a:ext>
            </a:extLst>
          </p:cNvPr>
          <p:cNvSpPr>
            <a:spLocks noGrp="1"/>
          </p:cNvSpPr>
          <p:nvPr>
            <p:ph type="title"/>
          </p:nvPr>
        </p:nvSpPr>
        <p:spPr/>
        <p:txBody>
          <a:bodyPr/>
          <a:lstStyle/>
          <a:p>
            <a:r>
              <a:rPr lang="en-IN" dirty="0"/>
              <a:t>Lock for Sensor-2 - 3D</a:t>
            </a: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81DBC2E1-2075-4CA8-B48B-ACEA6CEB4F58}"/>
                  </a:ext>
                </a:extLst>
              </p:cNvPr>
              <p:cNvGraphicFramePr>
                <a:graphicFrameLocks noChangeAspect="1"/>
              </p:cNvGraphicFramePr>
              <p:nvPr/>
            </p:nvGraphicFramePr>
            <p:xfrm>
              <a:off x="3286019" y="2084832"/>
              <a:ext cx="5619962" cy="3606841"/>
            </p:xfrm>
            <a:graphic>
              <a:graphicData uri="http://schemas.microsoft.com/office/drawing/2017/model3d">
                <am3d:model3d r:embed="rId2">
                  <am3d:spPr>
                    <a:xfrm>
                      <a:off x="0" y="0"/>
                      <a:ext cx="5619962" cy="3606841"/>
                    </a:xfrm>
                    <a:prstGeom prst="rect">
                      <a:avLst/>
                    </a:prstGeom>
                  </am3d:spPr>
                  <am3d:camera>
                    <am3d:pos x="0" y="0" z="66653743"/>
                    <am3d:up dx="0" dy="36000000" dz="0"/>
                    <am3d:lookAt x="0" y="0" z="0"/>
                    <am3d:perspective fov="2700000"/>
                  </am3d:camera>
                  <am3d:trans>
                    <am3d:meterPerModelUnit n="83333" d="1000000"/>
                    <am3d:preTrans dx="0" dy="0" dz="1650000"/>
                    <am3d:scale>
                      <am3d:sx n="1000000" d="1000000"/>
                      <am3d:sy n="1000000" d="1000000"/>
                      <am3d:sz n="1000000" d="1000000"/>
                    </am3d:scale>
                    <am3d:rot ax="6883236" ay="-125690" az="272527"/>
                    <am3d:postTrans dx="0" dy="0" dz="0"/>
                  </am3d:trans>
                  <am3d:raster rName="Office3DRenderer" rVer="16.0.8326">
                    <am3d:blip r:embed="rId3"/>
                  </am3d:raster>
                  <am3d:objViewport viewportSz="81573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81DBC2E1-2075-4CA8-B48B-ACEA6CEB4F58}"/>
                  </a:ext>
                </a:extLst>
              </p:cNvPr>
              <p:cNvPicPr>
                <a:picLocks noGrp="1" noRot="1" noChangeAspect="1" noMove="1" noResize="1" noEditPoints="1" noAdjustHandles="1" noChangeArrowheads="1" noChangeShapeType="1" noCrop="1"/>
              </p:cNvPicPr>
              <p:nvPr/>
            </p:nvPicPr>
            <p:blipFill>
              <a:blip r:embed="rId3"/>
              <a:stretch>
                <a:fillRect/>
              </a:stretch>
            </p:blipFill>
            <p:spPr>
              <a:xfrm>
                <a:off x="3286019" y="2084832"/>
                <a:ext cx="5619962" cy="3606841"/>
              </a:xfrm>
              <a:prstGeom prst="rect">
                <a:avLst/>
              </a:prstGeom>
            </p:spPr>
          </p:pic>
        </mc:Fallback>
      </mc:AlternateContent>
    </p:spTree>
    <p:extLst>
      <p:ext uri="{BB962C8B-B14F-4D97-AF65-F5344CB8AC3E}">
        <p14:creationId xmlns:p14="http://schemas.microsoft.com/office/powerpoint/2010/main" val="37703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B6FA-90CF-4541-BFEE-24113667D6E3}"/>
              </a:ext>
            </a:extLst>
          </p:cNvPr>
          <p:cNvSpPr>
            <a:spLocks noGrp="1"/>
          </p:cNvSpPr>
          <p:nvPr>
            <p:ph type="title"/>
          </p:nvPr>
        </p:nvSpPr>
        <p:spPr/>
        <p:txBody>
          <a:bodyPr/>
          <a:lstStyle/>
          <a:p>
            <a:r>
              <a:rPr lang="en-IN" dirty="0"/>
              <a:t>Lock for Sensor-2 - Machining sequence</a:t>
            </a:r>
          </a:p>
        </p:txBody>
      </p:sp>
      <p:sp>
        <p:nvSpPr>
          <p:cNvPr id="3" name="Content Placeholder 2">
            <a:extLst>
              <a:ext uri="{FF2B5EF4-FFF2-40B4-BE49-F238E27FC236}">
                <a16:creationId xmlns:a16="http://schemas.microsoft.com/office/drawing/2014/main" id="{4C2B3745-9FB2-4858-B3E8-4F9235E9624B}"/>
              </a:ext>
            </a:extLst>
          </p:cNvPr>
          <p:cNvSpPr>
            <a:spLocks noGrp="1"/>
          </p:cNvSpPr>
          <p:nvPr>
            <p:ph idx="1"/>
          </p:nvPr>
        </p:nvSpPr>
        <p:spPr/>
        <p:txBody>
          <a:bodyPr/>
          <a:lstStyle/>
          <a:p>
            <a:pPr>
              <a:buFont typeface="Arial" panose="020B0604020202020204" pitchFamily="34" charset="0"/>
              <a:buChar char="•"/>
            </a:pPr>
            <a:r>
              <a:rPr lang="en-IN" dirty="0"/>
              <a:t>We start with the cylindrical blank of radius 60 mm and height 11 mm.</a:t>
            </a:r>
          </a:p>
          <a:p>
            <a:pPr>
              <a:buFont typeface="Arial" panose="020B0604020202020204" pitchFamily="34" charset="0"/>
              <a:buChar char="•"/>
            </a:pPr>
            <a:r>
              <a:rPr lang="en-IN" dirty="0"/>
              <a:t>The through hole is drilled and bored (lathe, drill bit, boring tool)</a:t>
            </a:r>
          </a:p>
          <a:p>
            <a:pPr>
              <a:buFont typeface="Arial" panose="020B0604020202020204" pitchFamily="34" charset="0"/>
              <a:buChar char="•"/>
            </a:pPr>
            <a:r>
              <a:rPr lang="en-IN" dirty="0"/>
              <a:t>It is turned upside down and bored(lathe, boring tool) to produce the circular step.</a:t>
            </a:r>
          </a:p>
          <a:p>
            <a:pPr>
              <a:buFont typeface="Arial" panose="020B0604020202020204" pitchFamily="34" charset="0"/>
              <a:buChar char="•"/>
            </a:pPr>
            <a:r>
              <a:rPr lang="en-IN" dirty="0"/>
              <a:t>The hole surfaces are finished using reaming. (lathe, reamer)</a:t>
            </a:r>
          </a:p>
          <a:p>
            <a:pPr>
              <a:buFont typeface="Arial" panose="020B0604020202020204" pitchFamily="34" charset="0"/>
              <a:buChar char="•"/>
            </a:pPr>
            <a:r>
              <a:rPr lang="en-IN" dirty="0"/>
              <a:t>The 4 holes on the periphery are drilled (drilling machine, 3mm drill bit) and threaded using tapping (drilling machine, tap)</a:t>
            </a:r>
          </a:p>
          <a:p>
            <a:pPr>
              <a:buFont typeface="Arial" panose="020B0604020202020204" pitchFamily="34" charset="0"/>
              <a:buChar char="•"/>
            </a:pPr>
            <a:r>
              <a:rPr lang="en-IN" dirty="0"/>
              <a:t>All the holes are deburred and surfaces are cleaned. The lock for sensor-2 is completed.</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668415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B6FA-90CF-4541-BFEE-24113667D6E3}"/>
              </a:ext>
            </a:extLst>
          </p:cNvPr>
          <p:cNvSpPr>
            <a:spLocks noGrp="1"/>
          </p:cNvSpPr>
          <p:nvPr>
            <p:ph type="title"/>
          </p:nvPr>
        </p:nvSpPr>
        <p:spPr/>
        <p:txBody>
          <a:bodyPr/>
          <a:lstStyle/>
          <a:p>
            <a:r>
              <a:rPr lang="en-IN" dirty="0"/>
              <a:t>Lock for Sensor-2 - Machining sequence</a:t>
            </a:r>
          </a:p>
        </p:txBody>
      </p:sp>
      <p:pic>
        <p:nvPicPr>
          <p:cNvPr id="4" name="Sensor2_lock">
            <a:hlinkClick r:id="" action="ppaction://media"/>
            <a:extLst>
              <a:ext uri="{FF2B5EF4-FFF2-40B4-BE49-F238E27FC236}">
                <a16:creationId xmlns:a16="http://schemas.microsoft.com/office/drawing/2014/main" id="{AEF6B4B3-A6F9-45B1-897F-CBDA758092F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2286000"/>
            <a:ext cx="7151688" cy="4022725"/>
          </a:xfrm>
        </p:spPr>
      </p:pic>
    </p:spTree>
    <p:extLst>
      <p:ext uri="{BB962C8B-B14F-4D97-AF65-F5344CB8AC3E}">
        <p14:creationId xmlns:p14="http://schemas.microsoft.com/office/powerpoint/2010/main" val="141115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67E38-03E6-4733-A93E-0A0F10296C61}"/>
              </a:ext>
            </a:extLst>
          </p:cNvPr>
          <p:cNvSpPr>
            <a:spLocks noGrp="1"/>
          </p:cNvSpPr>
          <p:nvPr>
            <p:ph type="title"/>
          </p:nvPr>
        </p:nvSpPr>
        <p:spPr>
          <a:xfrm>
            <a:off x="923731" y="585216"/>
            <a:ext cx="1268963" cy="5899640"/>
          </a:xfrm>
        </p:spPr>
        <p:txBody>
          <a:bodyPr vert="vert270">
            <a:normAutofit fontScale="90000"/>
          </a:bodyPr>
          <a:lstStyle/>
          <a:p>
            <a:r>
              <a:rPr lang="en-IN" dirty="0"/>
              <a:t>Lock for Sensor-3 - drawing</a:t>
            </a:r>
          </a:p>
        </p:txBody>
      </p:sp>
      <p:pic>
        <p:nvPicPr>
          <p:cNvPr id="13" name="Content Placeholder 12">
            <a:extLst>
              <a:ext uri="{FF2B5EF4-FFF2-40B4-BE49-F238E27FC236}">
                <a16:creationId xmlns:a16="http://schemas.microsoft.com/office/drawing/2014/main" id="{C1E75951-C3AE-4A26-A3DC-C442C02462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58" t="5623" r="19692" b="7969"/>
          <a:stretch/>
        </p:blipFill>
        <p:spPr>
          <a:xfrm>
            <a:off x="2192694" y="321905"/>
            <a:ext cx="9618770" cy="6214189"/>
          </a:xfrm>
        </p:spPr>
      </p:pic>
    </p:spTree>
    <p:extLst>
      <p:ext uri="{BB962C8B-B14F-4D97-AF65-F5344CB8AC3E}">
        <p14:creationId xmlns:p14="http://schemas.microsoft.com/office/powerpoint/2010/main" val="2888534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64FCC-2DB8-4D45-B848-A15255BA33C0}"/>
              </a:ext>
            </a:extLst>
          </p:cNvPr>
          <p:cNvSpPr>
            <a:spLocks noGrp="1"/>
          </p:cNvSpPr>
          <p:nvPr>
            <p:ph type="title"/>
          </p:nvPr>
        </p:nvSpPr>
        <p:spPr/>
        <p:txBody>
          <a:bodyPr/>
          <a:lstStyle/>
          <a:p>
            <a:r>
              <a:rPr lang="en-IN" dirty="0"/>
              <a:t>General Procedure</a:t>
            </a:r>
          </a:p>
        </p:txBody>
      </p:sp>
      <p:sp>
        <p:nvSpPr>
          <p:cNvPr id="3" name="Content Placeholder 2">
            <a:extLst>
              <a:ext uri="{FF2B5EF4-FFF2-40B4-BE49-F238E27FC236}">
                <a16:creationId xmlns:a16="http://schemas.microsoft.com/office/drawing/2014/main" id="{5B3BA98D-E9F3-4D9A-9931-BD6252F49AF5}"/>
              </a:ext>
            </a:extLst>
          </p:cNvPr>
          <p:cNvSpPr>
            <a:spLocks noGrp="1"/>
          </p:cNvSpPr>
          <p:nvPr>
            <p:ph idx="1"/>
          </p:nvPr>
        </p:nvSpPr>
        <p:spPr>
          <a:xfrm>
            <a:off x="1024128" y="2286000"/>
            <a:ext cx="9976664" cy="4023360"/>
          </a:xfrm>
        </p:spPr>
        <p:txBody>
          <a:bodyPr/>
          <a:lstStyle/>
          <a:p>
            <a:pPr>
              <a:buFont typeface="Arial" panose="020B0604020202020204" pitchFamily="34" charset="0"/>
              <a:buChar char="•"/>
            </a:pPr>
            <a:r>
              <a:rPr lang="en-IN" dirty="0"/>
              <a:t>All machining operations are done using CNC machining.</a:t>
            </a:r>
          </a:p>
          <a:p>
            <a:pPr>
              <a:buFont typeface="Arial" panose="020B0604020202020204" pitchFamily="34" charset="0"/>
              <a:buChar char="•"/>
            </a:pPr>
            <a:r>
              <a:rPr lang="en-IN" dirty="0"/>
              <a:t>Lathe operations are performed in CNC Lathe.</a:t>
            </a:r>
          </a:p>
          <a:p>
            <a:pPr>
              <a:buFont typeface="Arial" panose="020B0604020202020204" pitchFamily="34" charset="0"/>
              <a:buChar char="•"/>
            </a:pPr>
            <a:r>
              <a:rPr lang="en-IN" dirty="0"/>
              <a:t>Milling operations are performed in CNC column-and-knee (vertical-spindle) milling machine.</a:t>
            </a:r>
          </a:p>
          <a:p>
            <a:pPr>
              <a:buFont typeface="Arial" panose="020B0604020202020204" pitchFamily="34" charset="0"/>
              <a:buChar char="•"/>
            </a:pPr>
            <a:r>
              <a:rPr lang="en-IN" dirty="0"/>
              <a:t>Drilling operations are performed in CNC drilling machines.</a:t>
            </a:r>
          </a:p>
          <a:p>
            <a:pPr>
              <a:buFont typeface="Arial" panose="020B0604020202020204" pitchFamily="34" charset="0"/>
              <a:buChar char="•"/>
            </a:pPr>
            <a:r>
              <a:rPr lang="en-IN" dirty="0"/>
              <a:t>Metrology is performed on a surface table.</a:t>
            </a:r>
          </a:p>
          <a:p>
            <a:pPr>
              <a:buFont typeface="Arial" panose="020B0604020202020204" pitchFamily="34" charset="0"/>
              <a:buChar char="•"/>
            </a:pPr>
            <a:r>
              <a:rPr lang="en-IN" dirty="0"/>
              <a:t>General Dimensioning and tolerance standard used in every drawing: ISO 2768 – m K</a:t>
            </a:r>
          </a:p>
          <a:p>
            <a:pPr>
              <a:buFont typeface="Arial" panose="020B0604020202020204" pitchFamily="34" charset="0"/>
              <a:buChar char="•"/>
            </a:pPr>
            <a:endParaRPr lang="en-IN" dirty="0"/>
          </a:p>
          <a:p>
            <a:endParaRPr lang="en-IN" dirty="0"/>
          </a:p>
        </p:txBody>
      </p:sp>
      <p:graphicFrame>
        <p:nvGraphicFramePr>
          <p:cNvPr id="4" name="Object 3">
            <a:extLst>
              <a:ext uri="{FF2B5EF4-FFF2-40B4-BE49-F238E27FC236}">
                <a16:creationId xmlns:a16="http://schemas.microsoft.com/office/drawing/2014/main" id="{AE53B4D7-B85B-42D0-AAEC-7DCB8747549E}"/>
              </a:ext>
            </a:extLst>
          </p:cNvPr>
          <p:cNvGraphicFramePr>
            <a:graphicFrameLocks noChangeAspect="1"/>
          </p:cNvGraphicFramePr>
          <p:nvPr>
            <p:extLst>
              <p:ext uri="{D42A27DB-BD31-4B8C-83A1-F6EECF244321}">
                <p14:modId xmlns:p14="http://schemas.microsoft.com/office/powerpoint/2010/main" val="3370585944"/>
              </p:ext>
            </p:extLst>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name="PDF" r:id="rId2" imgW="0" imgH="0" progId="FoxitReader.Document">
                  <p:embed/>
                </p:oleObj>
              </mc:Choice>
              <mc:Fallback>
                <p:oleObj name="PDF" r:id="rId2" imgW="0" imgH="0" progId="FoxitReader.Document">
                  <p:embed/>
                  <p:pic>
                    <p:nvPicPr>
                      <p:cNvPr id="0" name=""/>
                      <p:cNvPicPr/>
                      <p:nvPr/>
                    </p:nvPicPr>
                    <p:blipFill/>
                    <p:spPr>
                      <a:xfrm>
                        <a:off x="2032000" y="719138"/>
                        <a:ext cx="8128000" cy="5418137"/>
                      </a:xfrm>
                      <a:prstGeom prst="rect">
                        <a:avLst/>
                      </a:prstGeom>
                    </p:spPr>
                  </p:pic>
                </p:oleObj>
              </mc:Fallback>
            </mc:AlternateContent>
          </a:graphicData>
        </a:graphic>
      </p:graphicFrame>
      <p:grpSp>
        <p:nvGrpSpPr>
          <p:cNvPr id="9" name="Group 8">
            <a:extLst>
              <a:ext uri="{FF2B5EF4-FFF2-40B4-BE49-F238E27FC236}">
                <a16:creationId xmlns:a16="http://schemas.microsoft.com/office/drawing/2014/main" id="{F0153FAB-D4DF-403B-8997-D3A467EB079B}"/>
              </a:ext>
            </a:extLst>
          </p:cNvPr>
          <p:cNvGrpSpPr/>
          <p:nvPr/>
        </p:nvGrpSpPr>
        <p:grpSpPr>
          <a:xfrm>
            <a:off x="11091164" y="4991553"/>
            <a:ext cx="660048" cy="830748"/>
            <a:chOff x="10888824" y="2761537"/>
            <a:chExt cx="660048" cy="830748"/>
          </a:xfrm>
        </p:grpSpPr>
        <p:graphicFrame>
          <p:nvGraphicFramePr>
            <p:cNvPr id="6" name="Object 5">
              <a:extLst>
                <a:ext uri="{FF2B5EF4-FFF2-40B4-BE49-F238E27FC236}">
                  <a16:creationId xmlns:a16="http://schemas.microsoft.com/office/drawing/2014/main" id="{D276ADF8-1378-4DD4-B5FE-24B733B33B29}"/>
                </a:ext>
              </a:extLst>
            </p:cNvPr>
            <p:cNvGraphicFramePr>
              <a:graphicFrameLocks noChangeAspect="1"/>
            </p:cNvGraphicFramePr>
            <p:nvPr>
              <p:extLst>
                <p:ext uri="{D42A27DB-BD31-4B8C-83A1-F6EECF244321}">
                  <p14:modId xmlns:p14="http://schemas.microsoft.com/office/powerpoint/2010/main" val="1522384803"/>
                </p:ext>
              </p:extLst>
            </p:nvPr>
          </p:nvGraphicFramePr>
          <p:xfrm>
            <a:off x="11167872" y="2761537"/>
            <a:ext cx="381000" cy="830748"/>
          </p:xfrm>
          <a:graphic>
            <a:graphicData uri="http://schemas.openxmlformats.org/presentationml/2006/ole">
              <mc:AlternateContent xmlns:mc="http://schemas.openxmlformats.org/markup-compatibility/2006">
                <mc:Choice xmlns:v="urn:schemas-microsoft-com:vml" Requires="v">
                  <p:oleObj name="PDF" showAsIcon="1" r:id="rId3" imgW="380880" imgH="792360" progId="FoxitReader.Document">
                    <p:embed/>
                  </p:oleObj>
                </mc:Choice>
                <mc:Fallback>
                  <p:oleObj name="PDF" showAsIcon="1" r:id="rId3" imgW="380880" imgH="792360" progId="FoxitReader.Document">
                    <p:embed/>
                    <p:pic>
                      <p:nvPicPr>
                        <p:cNvPr id="0" name=""/>
                        <p:cNvPicPr/>
                        <p:nvPr/>
                      </p:nvPicPr>
                      <p:blipFill>
                        <a:blip r:embed="rId4"/>
                        <a:stretch>
                          <a:fillRect/>
                        </a:stretch>
                      </p:blipFill>
                      <p:spPr>
                        <a:xfrm>
                          <a:off x="11167872" y="2761537"/>
                          <a:ext cx="381000" cy="830748"/>
                        </a:xfrm>
                        <a:prstGeom prst="rect">
                          <a:avLst/>
                        </a:prstGeom>
                      </p:spPr>
                    </p:pic>
                  </p:oleObj>
                </mc:Fallback>
              </mc:AlternateContent>
            </a:graphicData>
          </a:graphic>
        </p:graphicFrame>
        <p:cxnSp>
          <p:nvCxnSpPr>
            <p:cNvPr id="8" name="Straight Arrow Connector 7">
              <a:extLst>
                <a:ext uri="{FF2B5EF4-FFF2-40B4-BE49-F238E27FC236}">
                  <a16:creationId xmlns:a16="http://schemas.microsoft.com/office/drawing/2014/main" id="{9481F570-C9D0-4ECC-8DC5-895530103B5F}"/>
                </a:ext>
              </a:extLst>
            </p:cNvPr>
            <p:cNvCxnSpPr/>
            <p:nvPr/>
          </p:nvCxnSpPr>
          <p:spPr>
            <a:xfrm>
              <a:off x="10888824" y="2911151"/>
              <a:ext cx="279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9673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B6FA-90CF-4541-BFEE-24113667D6E3}"/>
              </a:ext>
            </a:extLst>
          </p:cNvPr>
          <p:cNvSpPr>
            <a:spLocks noGrp="1"/>
          </p:cNvSpPr>
          <p:nvPr>
            <p:ph type="title"/>
          </p:nvPr>
        </p:nvSpPr>
        <p:spPr/>
        <p:txBody>
          <a:bodyPr/>
          <a:lstStyle/>
          <a:p>
            <a:r>
              <a:rPr lang="en-IN" dirty="0"/>
              <a:t>Lock for Sensor-3 – 3D</a:t>
            </a:r>
          </a:p>
        </p:txBody>
      </p:sp>
      <mc:AlternateContent xmlns:mc="http://schemas.openxmlformats.org/markup-compatibility/2006">
        <mc:Choice xmlns:am3d="http://schemas.microsoft.com/office/drawing/2017/model3d" Requires="am3d">
          <p:graphicFrame>
            <p:nvGraphicFramePr>
              <p:cNvPr id="6" name="Content Placeholder 5">
                <a:extLst>
                  <a:ext uri="{FF2B5EF4-FFF2-40B4-BE49-F238E27FC236}">
                    <a16:creationId xmlns:a16="http://schemas.microsoft.com/office/drawing/2014/main" id="{7FAC5519-E422-469F-B58C-C3B3A4AE9A1A}"/>
                  </a:ext>
                </a:extLst>
              </p:cNvPr>
              <p:cNvGraphicFramePr>
                <a:graphicFrameLocks noGrp="1" noChangeAspect="1"/>
              </p:cNvGraphicFramePr>
              <p:nvPr>
                <p:ph idx="1"/>
                <p:extLst>
                  <p:ext uri="{D42A27DB-BD31-4B8C-83A1-F6EECF244321}">
                    <p14:modId xmlns:p14="http://schemas.microsoft.com/office/powerpoint/2010/main" val="1590996037"/>
                  </p:ext>
                </p:extLst>
              </p:nvPr>
            </p:nvGraphicFramePr>
            <p:xfrm>
              <a:off x="5132759" y="2369106"/>
              <a:ext cx="1502808" cy="3501947"/>
            </p:xfrm>
            <a:graphic>
              <a:graphicData uri="http://schemas.microsoft.com/office/drawing/2017/model3d">
                <am3d:model3d r:embed="rId2">
                  <am3d:spPr>
                    <a:xfrm>
                      <a:off x="0" y="0"/>
                      <a:ext cx="1502808" cy="3501947"/>
                    </a:xfrm>
                    <a:prstGeom prst="rect">
                      <a:avLst/>
                    </a:prstGeom>
                  </am3d:spPr>
                  <am3d:camera>
                    <am3d:pos x="0" y="0" z="48877019"/>
                    <am3d:up dx="0" dy="36000000" dz="0"/>
                    <am3d:lookAt x="0" y="0" z="0"/>
                    <am3d:perspective fov="2700000"/>
                  </am3d:camera>
                  <am3d:trans>
                    <am3d:meterPerModelUnit n="147058" d="1000000"/>
                    <am3d:preTrans dx="-3176470" dy="18000000" dz="3970587"/>
                    <am3d:scale>
                      <am3d:sx n="1000000" d="1000000"/>
                      <am3d:sy n="1000000" d="1000000"/>
                      <am3d:sz n="1000000" d="1000000"/>
                    </am3d:scale>
                    <am3d:rot ax="-4169481" ay="-1065152" az="2350954"/>
                    <am3d:postTrans dx="0" dy="0" dz="0"/>
                  </am3d:trans>
                  <am3d:raster rName="Office3DRenderer" rVer="16.0.8326">
                    <am3d:blip r:embed="rId3"/>
                  </am3d:raster>
                  <am3d:objViewport viewportSz="40227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Content Placeholder 5">
                <a:extLst>
                  <a:ext uri="{FF2B5EF4-FFF2-40B4-BE49-F238E27FC236}">
                    <a16:creationId xmlns:a16="http://schemas.microsoft.com/office/drawing/2014/main" id="{7FAC5519-E422-469F-B58C-C3B3A4AE9A1A}"/>
                  </a:ext>
                </a:extLst>
              </p:cNvPr>
              <p:cNvPicPr>
                <a:picLocks noGrp="1" noRot="1" noChangeAspect="1" noMove="1" noResize="1" noEditPoints="1" noAdjustHandles="1" noChangeArrowheads="1" noChangeShapeType="1" noCrop="1"/>
              </p:cNvPicPr>
              <p:nvPr/>
            </p:nvPicPr>
            <p:blipFill>
              <a:blip r:embed="rId3"/>
              <a:stretch>
                <a:fillRect/>
              </a:stretch>
            </p:blipFill>
            <p:spPr>
              <a:xfrm>
                <a:off x="5132759" y="2369106"/>
                <a:ext cx="1502808" cy="3501947"/>
              </a:xfrm>
              <a:prstGeom prst="rect">
                <a:avLst/>
              </a:prstGeom>
            </p:spPr>
          </p:pic>
        </mc:Fallback>
      </mc:AlternateContent>
    </p:spTree>
    <p:extLst>
      <p:ext uri="{BB962C8B-B14F-4D97-AF65-F5344CB8AC3E}">
        <p14:creationId xmlns:p14="http://schemas.microsoft.com/office/powerpoint/2010/main" val="433731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B6FA-90CF-4541-BFEE-24113667D6E3}"/>
              </a:ext>
            </a:extLst>
          </p:cNvPr>
          <p:cNvSpPr>
            <a:spLocks noGrp="1"/>
          </p:cNvSpPr>
          <p:nvPr>
            <p:ph type="title"/>
          </p:nvPr>
        </p:nvSpPr>
        <p:spPr/>
        <p:txBody>
          <a:bodyPr/>
          <a:lstStyle/>
          <a:p>
            <a:r>
              <a:rPr lang="en-IN" dirty="0"/>
              <a:t>Lock for Sensor-3 - Machining sequence</a:t>
            </a:r>
          </a:p>
        </p:txBody>
      </p:sp>
      <p:sp>
        <p:nvSpPr>
          <p:cNvPr id="3" name="Content Placeholder 2">
            <a:extLst>
              <a:ext uri="{FF2B5EF4-FFF2-40B4-BE49-F238E27FC236}">
                <a16:creationId xmlns:a16="http://schemas.microsoft.com/office/drawing/2014/main" id="{4C2B3745-9FB2-4858-B3E8-4F9235E9624B}"/>
              </a:ext>
            </a:extLst>
          </p:cNvPr>
          <p:cNvSpPr>
            <a:spLocks noGrp="1"/>
          </p:cNvSpPr>
          <p:nvPr>
            <p:ph idx="1"/>
          </p:nvPr>
        </p:nvSpPr>
        <p:spPr/>
        <p:txBody>
          <a:bodyPr/>
          <a:lstStyle/>
          <a:p>
            <a:pPr>
              <a:buFont typeface="Arial" panose="020B0604020202020204" pitchFamily="34" charset="0"/>
              <a:buChar char="•"/>
            </a:pPr>
            <a:r>
              <a:rPr lang="en-IN" dirty="0"/>
              <a:t>We start with the 68x12x15 mm blank.</a:t>
            </a:r>
          </a:p>
          <a:p>
            <a:pPr>
              <a:buFont typeface="Arial" panose="020B0604020202020204" pitchFamily="34" charset="0"/>
              <a:buChar char="•"/>
            </a:pPr>
            <a:r>
              <a:rPr lang="en-IN" dirty="0"/>
              <a:t>The side slot is made using slotting (milling machine, slotting cutter) or end milling (milling machine, end mill cutter)</a:t>
            </a:r>
          </a:p>
          <a:p>
            <a:pPr>
              <a:buFont typeface="Arial" panose="020B0604020202020204" pitchFamily="34" charset="0"/>
              <a:buChar char="•"/>
            </a:pPr>
            <a:r>
              <a:rPr lang="en-IN" dirty="0"/>
              <a:t>The 4 holes on the top and bottom surfaces are drilled (drilling machine, 3mm and 4mm drill bits) countersunk (drilling machine, countersink drill bit) and threaded using tapping (drilling machine, tap)</a:t>
            </a:r>
          </a:p>
          <a:p>
            <a:pPr>
              <a:buFont typeface="Arial" panose="020B0604020202020204" pitchFamily="34" charset="0"/>
              <a:buChar char="•"/>
            </a:pPr>
            <a:r>
              <a:rPr lang="en-IN" dirty="0"/>
              <a:t>Upper surface of the lock is finished using surface grinding.</a:t>
            </a:r>
          </a:p>
          <a:p>
            <a:pPr>
              <a:buFont typeface="Arial" panose="020B0604020202020204" pitchFamily="34" charset="0"/>
              <a:buChar char="•"/>
            </a:pPr>
            <a:r>
              <a:rPr lang="en-IN" dirty="0"/>
              <a:t>All the holes are deburred and surfaces are cleaned. One lock for Sensor-3 is completed. Another one is done in the same way.</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3002865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B6FA-90CF-4541-BFEE-24113667D6E3}"/>
              </a:ext>
            </a:extLst>
          </p:cNvPr>
          <p:cNvSpPr>
            <a:spLocks noGrp="1"/>
          </p:cNvSpPr>
          <p:nvPr>
            <p:ph type="title"/>
          </p:nvPr>
        </p:nvSpPr>
        <p:spPr/>
        <p:txBody>
          <a:bodyPr/>
          <a:lstStyle/>
          <a:p>
            <a:r>
              <a:rPr lang="en-IN" dirty="0"/>
              <a:t>Lock for Sensor-3 - Machining sequence</a:t>
            </a:r>
          </a:p>
        </p:txBody>
      </p:sp>
      <p:pic>
        <p:nvPicPr>
          <p:cNvPr id="4" name="Sensor3_lock">
            <a:hlinkClick r:id="" action="ppaction://media"/>
            <a:extLst>
              <a:ext uri="{FF2B5EF4-FFF2-40B4-BE49-F238E27FC236}">
                <a16:creationId xmlns:a16="http://schemas.microsoft.com/office/drawing/2014/main" id="{4E993FEE-8EC0-4A98-9AF5-A6EB75CFFB9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08225" y="2286000"/>
            <a:ext cx="7151688" cy="4022725"/>
          </a:xfrm>
        </p:spPr>
      </p:pic>
    </p:spTree>
    <p:extLst>
      <p:ext uri="{BB962C8B-B14F-4D97-AF65-F5344CB8AC3E}">
        <p14:creationId xmlns:p14="http://schemas.microsoft.com/office/powerpoint/2010/main" val="330320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A98-344D-471F-AA77-F93297C940AE}"/>
              </a:ext>
            </a:extLst>
          </p:cNvPr>
          <p:cNvSpPr>
            <a:spLocks noGrp="1"/>
          </p:cNvSpPr>
          <p:nvPr>
            <p:ph type="title"/>
          </p:nvPr>
        </p:nvSpPr>
        <p:spPr/>
        <p:txBody>
          <a:bodyPr/>
          <a:lstStyle/>
          <a:p>
            <a:r>
              <a:rPr lang="en-IN" dirty="0"/>
              <a:t>Accessories for assembly - metrology</a:t>
            </a:r>
          </a:p>
        </p:txBody>
      </p:sp>
      <p:sp>
        <p:nvSpPr>
          <p:cNvPr id="3" name="Content Placeholder 2">
            <a:extLst>
              <a:ext uri="{FF2B5EF4-FFF2-40B4-BE49-F238E27FC236}">
                <a16:creationId xmlns:a16="http://schemas.microsoft.com/office/drawing/2014/main" id="{90B98C91-820D-4454-A928-DE2C31153C06}"/>
              </a:ext>
            </a:extLst>
          </p:cNvPr>
          <p:cNvSpPr>
            <a:spLocks noGrp="1"/>
          </p:cNvSpPr>
          <p:nvPr>
            <p:ph idx="1"/>
          </p:nvPr>
        </p:nvSpPr>
        <p:spPr/>
        <p:txBody>
          <a:bodyPr/>
          <a:lstStyle/>
          <a:p>
            <a:pPr>
              <a:buFont typeface="Arial" panose="020B0604020202020204" pitchFamily="34" charset="0"/>
              <a:buChar char="•"/>
            </a:pPr>
            <a:r>
              <a:rPr lang="en-IN" dirty="0"/>
              <a:t>Linear dimensions are measured and sizes of the holes using vernier callipers.</a:t>
            </a:r>
          </a:p>
          <a:p>
            <a:pPr lvl="1">
              <a:buFont typeface="Arial" panose="020B0604020202020204" pitchFamily="34" charset="0"/>
              <a:buChar char="•"/>
            </a:pPr>
            <a:r>
              <a:rPr lang="en-IN" dirty="0"/>
              <a:t>Height, inner diameter, outer diameter, depth for first two locks.</a:t>
            </a:r>
          </a:p>
          <a:p>
            <a:pPr lvl="1">
              <a:buFont typeface="Arial" panose="020B0604020202020204" pitchFamily="34" charset="0"/>
              <a:buChar char="•"/>
            </a:pPr>
            <a:r>
              <a:rPr lang="en-IN" dirty="0"/>
              <a:t>Height, width, length, thickness in third lock</a:t>
            </a:r>
          </a:p>
          <a:p>
            <a:pPr>
              <a:buFont typeface="Arial" panose="020B0604020202020204" pitchFamily="34" charset="0"/>
              <a:buChar char="•"/>
            </a:pPr>
            <a:r>
              <a:rPr lang="en-IN" dirty="0"/>
              <a:t>Diameter of holes are measured using inside </a:t>
            </a:r>
            <a:r>
              <a:rPr lang="en-IN" dirty="0" err="1"/>
              <a:t>micrometer</a:t>
            </a:r>
            <a:r>
              <a:rPr lang="en-IN" dirty="0"/>
              <a:t>.</a:t>
            </a:r>
          </a:p>
          <a:p>
            <a:pPr>
              <a:buFont typeface="Arial" panose="020B0604020202020204" pitchFamily="34" charset="0"/>
              <a:buChar char="•"/>
            </a:pPr>
            <a:r>
              <a:rPr lang="en-IN" dirty="0"/>
              <a:t>Position tolerance of the holes is measured using Co-ordinate measuring machine (CMM).</a:t>
            </a:r>
          </a:p>
          <a:p>
            <a:pPr>
              <a:buFont typeface="Arial" panose="020B0604020202020204" pitchFamily="34" charset="0"/>
              <a:buChar char="•"/>
            </a:pPr>
            <a:r>
              <a:rPr lang="en-IN" dirty="0"/>
              <a:t>Fits of the holes can be verified using pin gauges.</a:t>
            </a:r>
          </a:p>
          <a:p>
            <a:pPr>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1699455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A26B-0E7A-4055-8872-3D8A569E551C}"/>
              </a:ext>
            </a:extLst>
          </p:cNvPr>
          <p:cNvSpPr>
            <a:spLocks noGrp="1"/>
          </p:cNvSpPr>
          <p:nvPr>
            <p:ph type="title"/>
          </p:nvPr>
        </p:nvSpPr>
        <p:spPr/>
        <p:txBody>
          <a:bodyPr/>
          <a:lstStyle/>
          <a:p>
            <a:r>
              <a:rPr lang="en-IN" dirty="0"/>
              <a:t>Assembly</a:t>
            </a:r>
          </a:p>
        </p:txBody>
      </p:sp>
      <p:sp>
        <p:nvSpPr>
          <p:cNvPr id="3" name="Content Placeholder 2">
            <a:extLst>
              <a:ext uri="{FF2B5EF4-FFF2-40B4-BE49-F238E27FC236}">
                <a16:creationId xmlns:a16="http://schemas.microsoft.com/office/drawing/2014/main" id="{CD9735C7-7324-4BC1-84A7-C5B90D763D62}"/>
              </a:ext>
            </a:extLst>
          </p:cNvPr>
          <p:cNvSpPr>
            <a:spLocks noGrp="1"/>
          </p:cNvSpPr>
          <p:nvPr>
            <p:ph idx="1"/>
          </p:nvPr>
        </p:nvSpPr>
        <p:spPr/>
        <p:txBody>
          <a:bodyPr>
            <a:normAutofit lnSpcReduction="10000"/>
          </a:bodyPr>
          <a:lstStyle/>
          <a:p>
            <a:pPr>
              <a:buFont typeface="Arial" panose="020B0604020202020204" pitchFamily="34" charset="0"/>
              <a:buChar char="•"/>
            </a:pPr>
            <a:r>
              <a:rPr lang="en-IN" dirty="0"/>
              <a:t>For the bottom part,9 M3 spacers are fastened on its base and the PCB board is mounted on them such that the D-Pin connectors get exposed through the square holes and the PCB board is held in place using 8 M3 nuts over the spacers. (the PCB board can be minimally mounted using only 4 spacers on the corners)</a:t>
            </a:r>
          </a:p>
          <a:p>
            <a:pPr>
              <a:buFont typeface="Arial" panose="020B0604020202020204" pitchFamily="34" charset="0"/>
              <a:buChar char="•"/>
            </a:pPr>
            <a:r>
              <a:rPr lang="en-IN" dirty="0"/>
              <a:t>For the top part, 2 locks for sensor-3 are attached on the base using two M3 screws each and sensor-3 is mounted on top using four screws. Sensor-2 is inserted into its lock (sliding fit) and the lock is attached to the base using 4 long M3 screws. </a:t>
            </a:r>
          </a:p>
          <a:p>
            <a:pPr>
              <a:buFont typeface="Arial" panose="020B0604020202020204" pitchFamily="34" charset="0"/>
              <a:buChar char="•"/>
            </a:pPr>
            <a:r>
              <a:rPr lang="en-IN" dirty="0"/>
              <a:t>For the lid, the 4 discs of sensor-1 is placed into its lock one by one (sliding fit) and the lock is attached to the lid using 4 M4 screws.</a:t>
            </a:r>
          </a:p>
          <a:p>
            <a:pPr>
              <a:buFont typeface="Arial" panose="020B0604020202020204" pitchFamily="34" charset="0"/>
              <a:buChar char="•"/>
            </a:pPr>
            <a:r>
              <a:rPr lang="en-IN" dirty="0"/>
              <a:t>All the wiring working is done and the top part is mounted (snug fitted) on the bottom part and attached using 12 M4 screws (3 a side) and lid is mounted on the top part and is attached using 4 M3 screws on the corners.</a:t>
            </a:r>
          </a:p>
        </p:txBody>
      </p:sp>
    </p:spTree>
    <p:extLst>
      <p:ext uri="{BB962C8B-B14F-4D97-AF65-F5344CB8AC3E}">
        <p14:creationId xmlns:p14="http://schemas.microsoft.com/office/powerpoint/2010/main" val="4036126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67D552-34E4-4414-B716-4DA1C2DDC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39" y="671805"/>
            <a:ext cx="5819586" cy="2757194"/>
          </a:xfrm>
          <a:prstGeom prst="rect">
            <a:avLst/>
          </a:prstGeom>
        </p:spPr>
      </p:pic>
      <p:pic>
        <p:nvPicPr>
          <p:cNvPr id="6" name="Picture 5">
            <a:extLst>
              <a:ext uri="{FF2B5EF4-FFF2-40B4-BE49-F238E27FC236}">
                <a16:creationId xmlns:a16="http://schemas.microsoft.com/office/drawing/2014/main" id="{E4ABC2E0-A147-49FA-AE7F-3CCFE273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531" y="3775062"/>
            <a:ext cx="5456988" cy="2585403"/>
          </a:xfrm>
          <a:prstGeom prst="rect">
            <a:avLst/>
          </a:prstGeom>
        </p:spPr>
      </p:pic>
      <p:pic>
        <p:nvPicPr>
          <p:cNvPr id="11" name="Picture 10">
            <a:extLst>
              <a:ext uri="{FF2B5EF4-FFF2-40B4-BE49-F238E27FC236}">
                <a16:creationId xmlns:a16="http://schemas.microsoft.com/office/drawing/2014/main" id="{AB6BE8A5-37DF-4F85-9814-23152A64F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975" y="671805"/>
            <a:ext cx="5819586" cy="2757194"/>
          </a:xfrm>
          <a:prstGeom prst="rect">
            <a:avLst/>
          </a:prstGeom>
        </p:spPr>
      </p:pic>
      <p:sp>
        <p:nvSpPr>
          <p:cNvPr id="19" name="TextBox 18">
            <a:extLst>
              <a:ext uri="{FF2B5EF4-FFF2-40B4-BE49-F238E27FC236}">
                <a16:creationId xmlns:a16="http://schemas.microsoft.com/office/drawing/2014/main" id="{EAA348AA-7752-4FCD-9E52-8A5A6006A2BE}"/>
              </a:ext>
            </a:extLst>
          </p:cNvPr>
          <p:cNvSpPr txBox="1"/>
          <p:nvPr/>
        </p:nvSpPr>
        <p:spPr>
          <a:xfrm>
            <a:off x="1544020" y="173964"/>
            <a:ext cx="3116424" cy="369332"/>
          </a:xfrm>
          <a:prstGeom prst="rect">
            <a:avLst/>
          </a:prstGeom>
          <a:noFill/>
        </p:spPr>
        <p:txBody>
          <a:bodyPr wrap="square" rtlCol="0">
            <a:spAutoFit/>
          </a:bodyPr>
          <a:lstStyle/>
          <a:p>
            <a:r>
              <a:rPr lang="en-IN" dirty="0"/>
              <a:t>Housing: Bottom part assembled</a:t>
            </a:r>
          </a:p>
        </p:txBody>
      </p:sp>
      <p:sp>
        <p:nvSpPr>
          <p:cNvPr id="20" name="TextBox 19">
            <a:extLst>
              <a:ext uri="{FF2B5EF4-FFF2-40B4-BE49-F238E27FC236}">
                <a16:creationId xmlns:a16="http://schemas.microsoft.com/office/drawing/2014/main" id="{A7BFDA53-1129-4394-BD26-7DCE611105D6}"/>
              </a:ext>
            </a:extLst>
          </p:cNvPr>
          <p:cNvSpPr txBox="1"/>
          <p:nvPr/>
        </p:nvSpPr>
        <p:spPr>
          <a:xfrm>
            <a:off x="7275613" y="173964"/>
            <a:ext cx="2929812" cy="369332"/>
          </a:xfrm>
          <a:prstGeom prst="rect">
            <a:avLst/>
          </a:prstGeom>
          <a:noFill/>
        </p:spPr>
        <p:txBody>
          <a:bodyPr wrap="square" rtlCol="0">
            <a:spAutoFit/>
          </a:bodyPr>
          <a:lstStyle/>
          <a:p>
            <a:r>
              <a:rPr lang="en-IN" dirty="0"/>
              <a:t>Housing: Top part assembled</a:t>
            </a:r>
          </a:p>
        </p:txBody>
      </p:sp>
      <p:sp>
        <p:nvSpPr>
          <p:cNvPr id="21" name="TextBox 20">
            <a:extLst>
              <a:ext uri="{FF2B5EF4-FFF2-40B4-BE49-F238E27FC236}">
                <a16:creationId xmlns:a16="http://schemas.microsoft.com/office/drawing/2014/main" id="{05B6C718-5EE8-4FEC-AD69-60CD10CD8FBA}"/>
              </a:ext>
            </a:extLst>
          </p:cNvPr>
          <p:cNvSpPr txBox="1"/>
          <p:nvPr/>
        </p:nvSpPr>
        <p:spPr>
          <a:xfrm>
            <a:off x="631374" y="4698431"/>
            <a:ext cx="2323322" cy="369332"/>
          </a:xfrm>
          <a:prstGeom prst="rect">
            <a:avLst/>
          </a:prstGeom>
          <a:noFill/>
        </p:spPr>
        <p:txBody>
          <a:bodyPr wrap="square" rtlCol="0">
            <a:spAutoFit/>
          </a:bodyPr>
          <a:lstStyle/>
          <a:p>
            <a:r>
              <a:rPr lang="en-IN" dirty="0"/>
              <a:t>Housing: lid assembled</a:t>
            </a:r>
          </a:p>
        </p:txBody>
      </p:sp>
    </p:spTree>
    <p:extLst>
      <p:ext uri="{BB962C8B-B14F-4D97-AF65-F5344CB8AC3E}">
        <p14:creationId xmlns:p14="http://schemas.microsoft.com/office/powerpoint/2010/main" val="3256895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FC39-1272-4E40-AFC7-091DE79CBFBD}"/>
              </a:ext>
            </a:extLst>
          </p:cNvPr>
          <p:cNvSpPr>
            <a:spLocks noGrp="1"/>
          </p:cNvSpPr>
          <p:nvPr>
            <p:ph type="title"/>
          </p:nvPr>
        </p:nvSpPr>
        <p:spPr/>
        <p:txBody>
          <a:bodyPr/>
          <a:lstStyle/>
          <a:p>
            <a:r>
              <a:rPr lang="en-IN" dirty="0"/>
              <a:t>Assembly – 3D</a:t>
            </a:r>
          </a:p>
        </p:txBody>
      </p:sp>
      <mc:AlternateContent xmlns:mc="http://schemas.openxmlformats.org/markup-compatibility/2006">
        <mc:Choice xmlns:am3d="http://schemas.microsoft.com/office/drawing/2017/model3d" Requires="am3d">
          <p:graphicFrame>
            <p:nvGraphicFramePr>
              <p:cNvPr id="6" name="Content Placeholder 5">
                <a:extLst>
                  <a:ext uri="{FF2B5EF4-FFF2-40B4-BE49-F238E27FC236}">
                    <a16:creationId xmlns:a16="http://schemas.microsoft.com/office/drawing/2014/main" id="{A631233A-494C-4BFC-91FD-052D961BCA37}"/>
                  </a:ext>
                </a:extLst>
              </p:cNvPr>
              <p:cNvGraphicFramePr>
                <a:graphicFrameLocks noGrp="1" noChangeAspect="1"/>
              </p:cNvGraphicFramePr>
              <p:nvPr>
                <p:ph idx="1"/>
                <p:extLst>
                  <p:ext uri="{D42A27DB-BD31-4B8C-83A1-F6EECF244321}">
                    <p14:modId xmlns:p14="http://schemas.microsoft.com/office/powerpoint/2010/main" val="3966950939"/>
                  </p:ext>
                </p:extLst>
              </p:nvPr>
            </p:nvGraphicFramePr>
            <p:xfrm>
              <a:off x="3442637" y="2347603"/>
              <a:ext cx="4883052" cy="3869236"/>
            </p:xfrm>
            <a:graphic>
              <a:graphicData uri="http://schemas.microsoft.com/office/drawing/2017/model3d">
                <am3d:model3d r:embed="rId2">
                  <am3d:spPr>
                    <a:xfrm>
                      <a:off x="0" y="0"/>
                      <a:ext cx="4883052" cy="3869236"/>
                    </a:xfrm>
                    <a:prstGeom prst="rect">
                      <a:avLst/>
                    </a:prstGeom>
                  </am3d:spPr>
                  <am3d:camera>
                    <am3d:pos x="0" y="0" z="70722950"/>
                    <am3d:up dx="0" dy="36000000" dz="0"/>
                    <am3d:lookAt x="0" y="0" z="0"/>
                    <am3d:perspective fov="2700000"/>
                  </am3d:camera>
                  <am3d:trans>
                    <am3d:meterPerModelUnit n="49995" d="1000000"/>
                    <am3d:preTrans dx="-23939129" dy="-7703709" dz="-12364766"/>
                    <am3d:scale>
                      <am3d:sx n="1000000" d="1000000"/>
                      <am3d:sy n="1000000" d="1000000"/>
                      <am3d:sz n="1000000" d="1000000"/>
                    </am3d:scale>
                    <am3d:rot ax="7064455" ay="-33286" az="63299"/>
                    <am3d:postTrans dx="0" dy="0" dz="0"/>
                  </am3d:trans>
                  <am3d:raster rName="Office3DRenderer" rVer="16.0.8326">
                    <am3d:blip r:embed="rId3"/>
                  </am3d:raster>
                  <am3d:objViewport viewportSz="56371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Content Placeholder 5">
                <a:extLst>
                  <a:ext uri="{FF2B5EF4-FFF2-40B4-BE49-F238E27FC236}">
                    <a16:creationId xmlns:a16="http://schemas.microsoft.com/office/drawing/2014/main" id="{A631233A-494C-4BFC-91FD-052D961BCA37}"/>
                  </a:ext>
                </a:extLst>
              </p:cNvPr>
              <p:cNvPicPr>
                <a:picLocks noGrp="1" noRot="1" noChangeAspect="1" noMove="1" noResize="1" noEditPoints="1" noAdjustHandles="1" noChangeArrowheads="1" noChangeShapeType="1" noCrop="1"/>
              </p:cNvPicPr>
              <p:nvPr/>
            </p:nvPicPr>
            <p:blipFill>
              <a:blip r:embed="rId3"/>
              <a:stretch>
                <a:fillRect/>
              </a:stretch>
            </p:blipFill>
            <p:spPr>
              <a:xfrm>
                <a:off x="3442637" y="2347603"/>
                <a:ext cx="4883052" cy="3869236"/>
              </a:xfrm>
              <a:prstGeom prst="rect">
                <a:avLst/>
              </a:prstGeom>
            </p:spPr>
          </p:pic>
        </mc:Fallback>
      </mc:AlternateContent>
    </p:spTree>
    <p:extLst>
      <p:ext uri="{BB962C8B-B14F-4D97-AF65-F5344CB8AC3E}">
        <p14:creationId xmlns:p14="http://schemas.microsoft.com/office/powerpoint/2010/main" val="2585001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3D73-D13C-40D2-B3C7-5D83971AB8DE}"/>
              </a:ext>
            </a:extLst>
          </p:cNvPr>
          <p:cNvSpPr>
            <a:spLocks noGrp="1"/>
          </p:cNvSpPr>
          <p:nvPr>
            <p:ph type="title"/>
          </p:nvPr>
        </p:nvSpPr>
        <p:spPr/>
        <p:txBody>
          <a:bodyPr/>
          <a:lstStyle/>
          <a:p>
            <a:r>
              <a:rPr lang="en-IN" dirty="0"/>
              <a:t>Assembly - Image (exploded)</a:t>
            </a:r>
          </a:p>
        </p:txBody>
      </p:sp>
      <p:pic>
        <p:nvPicPr>
          <p:cNvPr id="5" name="Content Placeholder 4">
            <a:extLst>
              <a:ext uri="{FF2B5EF4-FFF2-40B4-BE49-F238E27FC236}">
                <a16:creationId xmlns:a16="http://schemas.microsoft.com/office/drawing/2014/main" id="{F376EDA0-01F6-46C0-B912-136F7CCE1EB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38703" y="2286000"/>
            <a:ext cx="8490732" cy="4022725"/>
          </a:xfrm>
        </p:spPr>
      </p:pic>
    </p:spTree>
    <p:extLst>
      <p:ext uri="{BB962C8B-B14F-4D97-AF65-F5344CB8AC3E}">
        <p14:creationId xmlns:p14="http://schemas.microsoft.com/office/powerpoint/2010/main" val="41177615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3D73-D13C-40D2-B3C7-5D83971AB8DE}"/>
              </a:ext>
            </a:extLst>
          </p:cNvPr>
          <p:cNvSpPr>
            <a:spLocks noGrp="1"/>
          </p:cNvSpPr>
          <p:nvPr>
            <p:ph type="title"/>
          </p:nvPr>
        </p:nvSpPr>
        <p:spPr/>
        <p:txBody>
          <a:bodyPr/>
          <a:lstStyle/>
          <a:p>
            <a:r>
              <a:rPr lang="en-IN" dirty="0"/>
              <a:t>Assembly - image</a:t>
            </a:r>
          </a:p>
        </p:txBody>
      </p:sp>
      <p:pic>
        <p:nvPicPr>
          <p:cNvPr id="5" name="Content Placeholder 4">
            <a:extLst>
              <a:ext uri="{FF2B5EF4-FFF2-40B4-BE49-F238E27FC236}">
                <a16:creationId xmlns:a16="http://schemas.microsoft.com/office/drawing/2014/main" id="{F376EDA0-01F6-46C0-B912-136F7CCE1EB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12605" y="2234114"/>
            <a:ext cx="8479520" cy="4022725"/>
          </a:xfrm>
        </p:spPr>
      </p:pic>
    </p:spTree>
    <p:extLst>
      <p:ext uri="{BB962C8B-B14F-4D97-AF65-F5344CB8AC3E}">
        <p14:creationId xmlns:p14="http://schemas.microsoft.com/office/powerpoint/2010/main" val="4236646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74B34-7BBF-413A-920D-4690D7204F85}"/>
              </a:ext>
            </a:extLst>
          </p:cNvPr>
          <p:cNvSpPr>
            <a:spLocks noGrp="1"/>
          </p:cNvSpPr>
          <p:nvPr>
            <p:ph type="title"/>
          </p:nvPr>
        </p:nvSpPr>
        <p:spPr>
          <a:xfrm>
            <a:off x="803859" y="557372"/>
            <a:ext cx="940965" cy="5908742"/>
          </a:xfrm>
        </p:spPr>
        <p:txBody>
          <a:bodyPr vert="vert270">
            <a:normAutofit/>
          </a:bodyPr>
          <a:lstStyle/>
          <a:p>
            <a:r>
              <a:rPr lang="en-IN" dirty="0"/>
              <a:t>Overall mass  </a:t>
            </a:r>
          </a:p>
        </p:txBody>
      </p:sp>
      <p:pic>
        <p:nvPicPr>
          <p:cNvPr id="8" name="Picture Placeholder 7">
            <a:extLst>
              <a:ext uri="{FF2B5EF4-FFF2-40B4-BE49-F238E27FC236}">
                <a16:creationId xmlns:a16="http://schemas.microsoft.com/office/drawing/2014/main" id="{8D08E22E-48CD-46F7-ABF6-4C3D25812D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823" y="278686"/>
            <a:ext cx="10194871" cy="6300628"/>
          </a:xfrm>
        </p:spPr>
      </p:pic>
      <p:sp>
        <p:nvSpPr>
          <p:cNvPr id="6" name="Text Placeholder 5">
            <a:extLst>
              <a:ext uri="{FF2B5EF4-FFF2-40B4-BE49-F238E27FC236}">
                <a16:creationId xmlns:a16="http://schemas.microsoft.com/office/drawing/2014/main" id="{4A9F0C87-0359-42FF-AEE6-7274493B7FC0}"/>
              </a:ext>
            </a:extLst>
          </p:cNvPr>
          <p:cNvSpPr>
            <a:spLocks noGrp="1"/>
          </p:cNvSpPr>
          <p:nvPr>
            <p:ph type="body" sz="half" idx="4294967295"/>
          </p:nvPr>
        </p:nvSpPr>
        <p:spPr>
          <a:xfrm>
            <a:off x="999801" y="1418253"/>
            <a:ext cx="549080" cy="2010747"/>
          </a:xfrm>
        </p:spPr>
        <p:txBody>
          <a:bodyPr vert="vert270"/>
          <a:lstStyle/>
          <a:p>
            <a:r>
              <a:rPr lang="en-IN" dirty="0"/>
              <a:t>2974.860 g</a:t>
            </a:r>
          </a:p>
        </p:txBody>
      </p:sp>
    </p:spTree>
    <p:extLst>
      <p:ext uri="{BB962C8B-B14F-4D97-AF65-F5344CB8AC3E}">
        <p14:creationId xmlns:p14="http://schemas.microsoft.com/office/powerpoint/2010/main" val="3557323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D96BF-D40D-4EA2-9266-C8524138C692}"/>
              </a:ext>
            </a:extLst>
          </p:cNvPr>
          <p:cNvSpPr>
            <a:spLocks noGrp="1"/>
          </p:cNvSpPr>
          <p:nvPr>
            <p:ph type="title"/>
          </p:nvPr>
        </p:nvSpPr>
        <p:spPr/>
        <p:txBody>
          <a:bodyPr/>
          <a:lstStyle/>
          <a:p>
            <a:r>
              <a:rPr lang="en-IN" dirty="0"/>
              <a:t>Raw material selection</a:t>
            </a:r>
          </a:p>
        </p:txBody>
      </p:sp>
      <p:sp>
        <p:nvSpPr>
          <p:cNvPr id="3" name="Content Placeholder 2">
            <a:extLst>
              <a:ext uri="{FF2B5EF4-FFF2-40B4-BE49-F238E27FC236}">
                <a16:creationId xmlns:a16="http://schemas.microsoft.com/office/drawing/2014/main" id="{DFDFE8A1-244D-4B45-B7D9-278028E28DBC}"/>
              </a:ext>
            </a:extLst>
          </p:cNvPr>
          <p:cNvSpPr>
            <a:spLocks noGrp="1"/>
          </p:cNvSpPr>
          <p:nvPr>
            <p:ph idx="1"/>
          </p:nvPr>
        </p:nvSpPr>
        <p:spPr/>
        <p:txBody>
          <a:bodyPr/>
          <a:lstStyle/>
          <a:p>
            <a:r>
              <a:rPr lang="en-IN" b="1" dirty="0"/>
              <a:t>Aluminium 6061 T6</a:t>
            </a:r>
          </a:p>
          <a:p>
            <a:pPr>
              <a:buFont typeface="Arial" panose="020B0604020202020204" pitchFamily="34" charset="0"/>
              <a:buChar char="•"/>
            </a:pPr>
            <a:r>
              <a:rPr lang="en-IN" dirty="0"/>
              <a:t>high strength to weight ratio</a:t>
            </a:r>
          </a:p>
          <a:p>
            <a:pPr>
              <a:buFont typeface="Arial" panose="020B0604020202020204" pitchFamily="34" charset="0"/>
              <a:buChar char="•"/>
            </a:pPr>
            <a:r>
              <a:rPr lang="en-IN" dirty="0"/>
              <a:t>Density-2.72 gcc</a:t>
            </a:r>
          </a:p>
          <a:p>
            <a:pPr>
              <a:buFont typeface="Arial" panose="020B0604020202020204" pitchFamily="34" charset="0"/>
              <a:buChar char="•"/>
            </a:pPr>
            <a:r>
              <a:rPr lang="en-IN" dirty="0"/>
              <a:t>Fairly Machinable: machinability grade ‘C’</a:t>
            </a:r>
          </a:p>
          <a:p>
            <a:pPr>
              <a:buFont typeface="Arial" panose="020B0604020202020204" pitchFamily="34" charset="0"/>
              <a:buChar char="•"/>
            </a:pPr>
            <a:r>
              <a:rPr lang="en-IN" dirty="0"/>
              <a:t> Corrosion resistance</a:t>
            </a:r>
          </a:p>
        </p:txBody>
      </p:sp>
      <p:pic>
        <p:nvPicPr>
          <p:cNvPr id="5" name="Picture 4">
            <a:extLst>
              <a:ext uri="{FF2B5EF4-FFF2-40B4-BE49-F238E27FC236}">
                <a16:creationId xmlns:a16="http://schemas.microsoft.com/office/drawing/2014/main" id="{342EA3C6-38DE-453D-87D4-4183E521F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841" y="2084832"/>
            <a:ext cx="4633621" cy="3435660"/>
          </a:xfrm>
          <a:prstGeom prst="rect">
            <a:avLst/>
          </a:prstGeom>
        </p:spPr>
      </p:pic>
      <p:sp>
        <p:nvSpPr>
          <p:cNvPr id="6" name="TextBox 5">
            <a:extLst>
              <a:ext uri="{FF2B5EF4-FFF2-40B4-BE49-F238E27FC236}">
                <a16:creationId xmlns:a16="http://schemas.microsoft.com/office/drawing/2014/main" id="{46F3157F-3270-4C00-AB67-A2E5029D1875}"/>
              </a:ext>
            </a:extLst>
          </p:cNvPr>
          <p:cNvSpPr txBox="1"/>
          <p:nvPr/>
        </p:nvSpPr>
        <p:spPr>
          <a:xfrm>
            <a:off x="7679094" y="5747657"/>
            <a:ext cx="3554963" cy="369332"/>
          </a:xfrm>
          <a:prstGeom prst="rect">
            <a:avLst/>
          </a:prstGeom>
          <a:noFill/>
        </p:spPr>
        <p:txBody>
          <a:bodyPr wrap="square" rtlCol="0">
            <a:spAutoFit/>
          </a:bodyPr>
          <a:lstStyle/>
          <a:p>
            <a:r>
              <a:rPr lang="en-IN" dirty="0"/>
              <a:t>Source: </a:t>
            </a:r>
            <a:r>
              <a:rPr lang="en-IN" dirty="0">
                <a:hlinkClick r:id="rId3"/>
              </a:rPr>
              <a:t>Indiamart</a:t>
            </a:r>
            <a:endParaRPr lang="en-IN" dirty="0"/>
          </a:p>
        </p:txBody>
      </p:sp>
    </p:spTree>
    <p:extLst>
      <p:ext uri="{BB962C8B-B14F-4D97-AF65-F5344CB8AC3E}">
        <p14:creationId xmlns:p14="http://schemas.microsoft.com/office/powerpoint/2010/main" val="138509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6778C-9069-4440-9BE3-DB340E22AF3E}"/>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517141AE-045C-49AB-831D-22D7B8252DA5}"/>
              </a:ext>
            </a:extLst>
          </p:cNvPr>
          <p:cNvSpPr>
            <a:spLocks noGrp="1"/>
          </p:cNvSpPr>
          <p:nvPr>
            <p:ph idx="1"/>
          </p:nvPr>
        </p:nvSpPr>
        <p:spPr>
          <a:xfrm>
            <a:off x="1024128" y="1716833"/>
            <a:ext cx="9720073" cy="4592527"/>
          </a:xfrm>
        </p:spPr>
        <p:txBody>
          <a:bodyPr/>
          <a:lstStyle/>
          <a:p>
            <a:r>
              <a:rPr lang="en-IN" dirty="0">
                <a:hlinkClick r:id="rId2"/>
              </a:rPr>
              <a:t>https://www.americanmachinist.com</a:t>
            </a:r>
            <a:endParaRPr lang="en-IN" dirty="0"/>
          </a:p>
          <a:p>
            <a:r>
              <a:rPr lang="en-IN" dirty="0">
                <a:hlinkClick r:id="rId3"/>
              </a:rPr>
              <a:t>https://www.sandvik.coromant.com/en-gb/pages/default.aspx</a:t>
            </a:r>
            <a:endParaRPr lang="en-IN" dirty="0"/>
          </a:p>
          <a:p>
            <a:r>
              <a:rPr lang="en-IN" dirty="0">
                <a:hlinkClick r:id="rId4"/>
              </a:rPr>
              <a:t>https://www.dekmake.com/guide-to-iso-2768/</a:t>
            </a:r>
            <a:endParaRPr lang="en-IN" dirty="0"/>
          </a:p>
          <a:p>
            <a:r>
              <a:rPr lang="en-IN" dirty="0">
                <a:hlinkClick r:id="rId5"/>
              </a:rPr>
              <a:t>https://tarkka.co/</a:t>
            </a:r>
            <a:endParaRPr lang="en-IN" dirty="0"/>
          </a:p>
          <a:p>
            <a:r>
              <a:rPr lang="en-IN" dirty="0">
                <a:hlinkClick r:id="rId6"/>
              </a:rPr>
              <a:t>https://www.cnccookbook.com</a:t>
            </a:r>
            <a:endParaRPr lang="en-IN" dirty="0"/>
          </a:p>
          <a:p>
            <a:r>
              <a:rPr lang="en-IN" dirty="0">
                <a:hlinkClick r:id="rId7"/>
              </a:rPr>
              <a:t>https://fractory.com/engineering-blog/</a:t>
            </a:r>
            <a:endParaRPr lang="en-IN" dirty="0"/>
          </a:p>
          <a:p>
            <a:r>
              <a:rPr lang="en-IN" dirty="0">
                <a:hlinkClick r:id="rId8"/>
              </a:rPr>
              <a:t>https://www.dimensionalconsulting.com/tolerance-of-position.html</a:t>
            </a:r>
            <a:endParaRPr lang="en-IN" dirty="0"/>
          </a:p>
          <a:p>
            <a:r>
              <a:rPr lang="en-IN" dirty="0">
                <a:hlinkClick r:id="rId9"/>
              </a:rPr>
              <a:t>https://www.gdandtbasics.com/gdt-symbols/</a:t>
            </a:r>
            <a:endParaRPr lang="en-IN" dirty="0"/>
          </a:p>
          <a:p>
            <a:r>
              <a:rPr lang="en-IN" dirty="0">
                <a:hlinkClick r:id="rId10"/>
              </a:rPr>
              <a:t>https://forums.autodesk.com/t5/inventor-forum/bd-p/78</a:t>
            </a:r>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4194699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99507-667B-4CCF-BB66-A7F6E2D8FD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72191" y="464445"/>
            <a:ext cx="4072009" cy="2602050"/>
          </a:xfrm>
          <a:prstGeom prst="rect">
            <a:avLst/>
          </a:prstGeom>
        </p:spPr>
      </p:pic>
      <p:pic>
        <p:nvPicPr>
          <p:cNvPr id="7" name="Picture 6">
            <a:extLst>
              <a:ext uri="{FF2B5EF4-FFF2-40B4-BE49-F238E27FC236}">
                <a16:creationId xmlns:a16="http://schemas.microsoft.com/office/drawing/2014/main" id="{4A4C35E7-6364-4454-B7AA-B064933BF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175" y="3429000"/>
            <a:ext cx="4185361" cy="2882290"/>
          </a:xfrm>
          <a:prstGeom prst="rect">
            <a:avLst/>
          </a:prstGeom>
        </p:spPr>
      </p:pic>
      <p:pic>
        <p:nvPicPr>
          <p:cNvPr id="9" name="Picture 8">
            <a:extLst>
              <a:ext uri="{FF2B5EF4-FFF2-40B4-BE49-F238E27FC236}">
                <a16:creationId xmlns:a16="http://schemas.microsoft.com/office/drawing/2014/main" id="{03889579-0FFC-4C16-A956-631696C2C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191" y="3429000"/>
            <a:ext cx="4072009" cy="2882290"/>
          </a:xfrm>
          <a:prstGeom prst="rect">
            <a:avLst/>
          </a:prstGeom>
        </p:spPr>
      </p:pic>
      <p:sp>
        <p:nvSpPr>
          <p:cNvPr id="10" name="Title 9">
            <a:extLst>
              <a:ext uri="{FF2B5EF4-FFF2-40B4-BE49-F238E27FC236}">
                <a16:creationId xmlns:a16="http://schemas.microsoft.com/office/drawing/2014/main" id="{B9552F1E-DA4B-4C9A-AC08-FEF23A89847C}"/>
              </a:ext>
            </a:extLst>
          </p:cNvPr>
          <p:cNvSpPr>
            <a:spLocks noGrp="1"/>
          </p:cNvSpPr>
          <p:nvPr>
            <p:ph type="title"/>
          </p:nvPr>
        </p:nvSpPr>
        <p:spPr>
          <a:xfrm>
            <a:off x="362760" y="307910"/>
            <a:ext cx="1413587" cy="6003380"/>
          </a:xfrm>
        </p:spPr>
        <p:txBody>
          <a:bodyPr vert="vert270">
            <a:normAutofit/>
          </a:bodyPr>
          <a:lstStyle/>
          <a:p>
            <a:r>
              <a:rPr lang="en-IN" dirty="0"/>
              <a:t>Sensors And PCb</a:t>
            </a:r>
          </a:p>
        </p:txBody>
      </p:sp>
      <p:pic>
        <p:nvPicPr>
          <p:cNvPr id="12" name="Picture 11">
            <a:extLst>
              <a:ext uri="{FF2B5EF4-FFF2-40B4-BE49-F238E27FC236}">
                <a16:creationId xmlns:a16="http://schemas.microsoft.com/office/drawing/2014/main" id="{F474CEDE-C5F6-49AE-AC23-E2DBEA388F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3176" y="464444"/>
            <a:ext cx="4185361" cy="2660797"/>
          </a:xfrm>
          <a:prstGeom prst="rect">
            <a:avLst/>
          </a:prstGeom>
        </p:spPr>
      </p:pic>
      <p:sp>
        <p:nvSpPr>
          <p:cNvPr id="13" name="TextBox 12">
            <a:extLst>
              <a:ext uri="{FF2B5EF4-FFF2-40B4-BE49-F238E27FC236}">
                <a16:creationId xmlns:a16="http://schemas.microsoft.com/office/drawing/2014/main" id="{31600D55-DBF2-4437-B30D-5E03DEA8098F}"/>
              </a:ext>
            </a:extLst>
          </p:cNvPr>
          <p:cNvSpPr txBox="1"/>
          <p:nvPr/>
        </p:nvSpPr>
        <p:spPr>
          <a:xfrm>
            <a:off x="1530383" y="1435613"/>
            <a:ext cx="461665" cy="718457"/>
          </a:xfrm>
          <a:prstGeom prst="rect">
            <a:avLst/>
          </a:prstGeom>
          <a:noFill/>
        </p:spPr>
        <p:txBody>
          <a:bodyPr vert="vert270" wrap="square" rtlCol="0">
            <a:spAutoFit/>
          </a:bodyPr>
          <a:lstStyle/>
          <a:p>
            <a:pPr algn="ctr"/>
            <a:r>
              <a:rPr lang="en-IN" dirty="0"/>
              <a:t>PCB</a:t>
            </a:r>
          </a:p>
        </p:txBody>
      </p:sp>
      <p:sp>
        <p:nvSpPr>
          <p:cNvPr id="14" name="TextBox 13">
            <a:extLst>
              <a:ext uri="{FF2B5EF4-FFF2-40B4-BE49-F238E27FC236}">
                <a16:creationId xmlns:a16="http://schemas.microsoft.com/office/drawing/2014/main" id="{C92DA9CB-2A00-4653-AB3C-DEBF2B200469}"/>
              </a:ext>
            </a:extLst>
          </p:cNvPr>
          <p:cNvSpPr txBox="1"/>
          <p:nvPr/>
        </p:nvSpPr>
        <p:spPr>
          <a:xfrm>
            <a:off x="10756187" y="4254762"/>
            <a:ext cx="461665" cy="1013925"/>
          </a:xfrm>
          <a:prstGeom prst="rect">
            <a:avLst/>
          </a:prstGeom>
          <a:noFill/>
        </p:spPr>
        <p:txBody>
          <a:bodyPr vert="vert270" wrap="square" rtlCol="0">
            <a:spAutoFit/>
          </a:bodyPr>
          <a:lstStyle/>
          <a:p>
            <a:pPr algn="ctr"/>
            <a:r>
              <a:rPr lang="en-IN" dirty="0"/>
              <a:t>Sensor-3</a:t>
            </a:r>
          </a:p>
        </p:txBody>
      </p:sp>
      <p:sp>
        <p:nvSpPr>
          <p:cNvPr id="15" name="TextBox 14">
            <a:extLst>
              <a:ext uri="{FF2B5EF4-FFF2-40B4-BE49-F238E27FC236}">
                <a16:creationId xmlns:a16="http://schemas.microsoft.com/office/drawing/2014/main" id="{D7816FB0-C122-4CDC-AB6B-BEDBD0056EB5}"/>
              </a:ext>
            </a:extLst>
          </p:cNvPr>
          <p:cNvSpPr txBox="1"/>
          <p:nvPr/>
        </p:nvSpPr>
        <p:spPr>
          <a:xfrm>
            <a:off x="1530384" y="4254761"/>
            <a:ext cx="461665" cy="1013926"/>
          </a:xfrm>
          <a:prstGeom prst="rect">
            <a:avLst/>
          </a:prstGeom>
          <a:noFill/>
        </p:spPr>
        <p:txBody>
          <a:bodyPr vert="vert270" wrap="square" rtlCol="0">
            <a:spAutoFit/>
          </a:bodyPr>
          <a:lstStyle/>
          <a:p>
            <a:pPr algn="ctr"/>
            <a:r>
              <a:rPr lang="en-IN" dirty="0"/>
              <a:t>Sensor-2</a:t>
            </a:r>
          </a:p>
        </p:txBody>
      </p:sp>
      <p:sp>
        <p:nvSpPr>
          <p:cNvPr id="16" name="TextBox 15">
            <a:extLst>
              <a:ext uri="{FF2B5EF4-FFF2-40B4-BE49-F238E27FC236}">
                <a16:creationId xmlns:a16="http://schemas.microsoft.com/office/drawing/2014/main" id="{A620926A-3B77-4797-A026-E7BD3D3B86A2}"/>
              </a:ext>
            </a:extLst>
          </p:cNvPr>
          <p:cNvSpPr txBox="1"/>
          <p:nvPr/>
        </p:nvSpPr>
        <p:spPr>
          <a:xfrm>
            <a:off x="10756187" y="1307967"/>
            <a:ext cx="461665" cy="973748"/>
          </a:xfrm>
          <a:prstGeom prst="rect">
            <a:avLst/>
          </a:prstGeom>
          <a:noFill/>
        </p:spPr>
        <p:txBody>
          <a:bodyPr vert="vert270" wrap="square" rtlCol="0">
            <a:spAutoFit/>
          </a:bodyPr>
          <a:lstStyle/>
          <a:p>
            <a:pPr algn="ctr"/>
            <a:r>
              <a:rPr lang="en-IN" dirty="0"/>
              <a:t>Sensor-1</a:t>
            </a:r>
          </a:p>
        </p:txBody>
      </p:sp>
    </p:spTree>
    <p:extLst>
      <p:ext uri="{BB962C8B-B14F-4D97-AF65-F5344CB8AC3E}">
        <p14:creationId xmlns:p14="http://schemas.microsoft.com/office/powerpoint/2010/main" val="94484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FF8AE-362A-4FDF-AC53-AB861AA16C04}"/>
              </a:ext>
            </a:extLst>
          </p:cNvPr>
          <p:cNvSpPr>
            <a:spLocks noGrp="1"/>
          </p:cNvSpPr>
          <p:nvPr>
            <p:ph type="title"/>
          </p:nvPr>
        </p:nvSpPr>
        <p:spPr/>
        <p:txBody>
          <a:bodyPr/>
          <a:lstStyle/>
          <a:p>
            <a:r>
              <a:rPr lang="en-IN" dirty="0"/>
              <a:t>General machining sequence</a:t>
            </a:r>
          </a:p>
        </p:txBody>
      </p:sp>
      <p:sp>
        <p:nvSpPr>
          <p:cNvPr id="3" name="Content Placeholder 2">
            <a:extLst>
              <a:ext uri="{FF2B5EF4-FFF2-40B4-BE49-F238E27FC236}">
                <a16:creationId xmlns:a16="http://schemas.microsoft.com/office/drawing/2014/main" id="{656FA0EE-7983-48E5-8E87-5027C6E7BD6A}"/>
              </a:ext>
            </a:extLst>
          </p:cNvPr>
          <p:cNvSpPr>
            <a:spLocks noGrp="1"/>
          </p:cNvSpPr>
          <p:nvPr>
            <p:ph idx="1"/>
          </p:nvPr>
        </p:nvSpPr>
        <p:spPr>
          <a:xfrm>
            <a:off x="1024128" y="1698170"/>
            <a:ext cx="9720073" cy="4833259"/>
          </a:xfrm>
        </p:spPr>
        <p:txBody>
          <a:bodyPr>
            <a:normAutofit fontScale="92500"/>
          </a:bodyPr>
          <a:lstStyle/>
          <a:p>
            <a:pPr>
              <a:buFont typeface="Arial" panose="020B0604020202020204" pitchFamily="34" charset="0"/>
              <a:buChar char="•"/>
            </a:pPr>
            <a:r>
              <a:rPr lang="en-IN" sz="2000" dirty="0"/>
              <a:t>Since we require different starting blocks from the given material, we prepare them beforehand.</a:t>
            </a:r>
          </a:p>
          <a:p>
            <a:pPr>
              <a:buFont typeface="Arial" panose="020B0604020202020204" pitchFamily="34" charset="0"/>
              <a:buChar char="•"/>
            </a:pPr>
            <a:r>
              <a:rPr lang="en-IN" sz="2000" dirty="0"/>
              <a:t>For the housing, we take the two 250x250x60 mm blocks and cut into desired pieces using metal saw to produce:</a:t>
            </a:r>
          </a:p>
          <a:p>
            <a:pPr lvl="1">
              <a:buFont typeface="Arial" panose="020B0604020202020204" pitchFamily="34" charset="0"/>
              <a:buChar char="•"/>
            </a:pPr>
            <a:r>
              <a:rPr lang="en-IN" dirty="0"/>
              <a:t>200x200x56 mm blank for top part</a:t>
            </a:r>
          </a:p>
          <a:p>
            <a:pPr lvl="1">
              <a:buFont typeface="Arial" panose="020B0604020202020204" pitchFamily="34" charset="0"/>
              <a:buChar char="•"/>
            </a:pPr>
            <a:r>
              <a:rPr lang="en-IN" dirty="0"/>
              <a:t>200x200x50 mm blank for bottom part</a:t>
            </a:r>
          </a:p>
          <a:p>
            <a:pPr>
              <a:buFont typeface="Arial" panose="020B0604020202020204" pitchFamily="34" charset="0"/>
              <a:buChar char="•"/>
            </a:pPr>
            <a:r>
              <a:rPr lang="en-IN" sz="2000" dirty="0"/>
              <a:t>For the lid of the housing, we use a metal sheet of dimension 200x200 mm and thickness 3 mm</a:t>
            </a:r>
          </a:p>
          <a:p>
            <a:pPr>
              <a:buFont typeface="Arial" panose="020B0604020202020204" pitchFamily="34" charset="0"/>
              <a:buChar char="•"/>
            </a:pPr>
            <a:r>
              <a:rPr lang="en-IN" sz="2000" dirty="0"/>
              <a:t>For the locks of two of the sensors, we take the cylindrical rod and cut into two pieces using grooving tool in lathe (parting off) to produce:</a:t>
            </a:r>
          </a:p>
          <a:p>
            <a:pPr lvl="1">
              <a:buFont typeface="Arial" panose="020B0604020202020204" pitchFamily="34" charset="0"/>
              <a:buChar char="•"/>
            </a:pPr>
            <a:r>
              <a:rPr lang="en-IN" dirty="0"/>
              <a:t>Cylindrical block of radius 60 mm and height 40 mm which is later turned across the length to produce a cylindrical blank of radius 55 mm and height 40mm for lock of sensor-1</a:t>
            </a:r>
          </a:p>
          <a:p>
            <a:pPr lvl="1">
              <a:buFont typeface="Arial" panose="020B0604020202020204" pitchFamily="34" charset="0"/>
              <a:buChar char="•"/>
            </a:pPr>
            <a:r>
              <a:rPr lang="en-IN" dirty="0"/>
              <a:t>Cylindrical blank of radius 60 mm and height 11 mm for lock of sensor-2.</a:t>
            </a:r>
          </a:p>
          <a:p>
            <a:pPr>
              <a:buFont typeface="Arial" panose="020B0604020202020204" pitchFamily="34" charset="0"/>
              <a:buChar char="•"/>
            </a:pPr>
            <a:r>
              <a:rPr lang="en-IN" sz="2000" dirty="0"/>
              <a:t>For the lock of third sensor, we use the remains of the given square blocks to produce two blanks of dimensions 68x12x15 mm.</a:t>
            </a:r>
          </a:p>
          <a:p>
            <a:pPr>
              <a:buFont typeface="Arial" panose="020B0604020202020204" pitchFamily="34" charset="0"/>
              <a:buChar char="•"/>
            </a:pPr>
            <a:r>
              <a:rPr lang="en-IN" sz="2000" dirty="0"/>
              <a:t>All the blanks have their surfaces finished using surface grinding.</a:t>
            </a:r>
          </a:p>
          <a:p>
            <a:pPr>
              <a:buFont typeface="Arial" panose="020B0604020202020204" pitchFamily="34" charset="0"/>
              <a:buChar char="•"/>
            </a:pPr>
            <a:endParaRPr lang="en-IN" sz="2000" dirty="0"/>
          </a:p>
          <a:p>
            <a:pPr>
              <a:buFont typeface="Arial" panose="020B0604020202020204" pitchFamily="34" charset="0"/>
              <a:buChar char="•"/>
            </a:pPr>
            <a:endParaRPr lang="en-IN" dirty="0"/>
          </a:p>
          <a:p>
            <a:pPr lvl="1">
              <a:buFont typeface="Arial" panose="020B0604020202020204" pitchFamily="34" charset="0"/>
              <a:buChar char="•"/>
            </a:pPr>
            <a:endParaRPr lang="en-IN" dirty="0"/>
          </a:p>
          <a:p>
            <a:pPr lvl="1">
              <a:buFont typeface="Arial" panose="020B0604020202020204" pitchFamily="34" charset="0"/>
              <a:buChar char="•"/>
            </a:pPr>
            <a:endParaRPr lang="en-IN" dirty="0"/>
          </a:p>
        </p:txBody>
      </p:sp>
    </p:spTree>
    <p:extLst>
      <p:ext uri="{BB962C8B-B14F-4D97-AF65-F5344CB8AC3E}">
        <p14:creationId xmlns:p14="http://schemas.microsoft.com/office/powerpoint/2010/main" val="3015316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bottom part - design features </a:t>
            </a:r>
          </a:p>
        </p:txBody>
      </p:sp>
      <p:sp>
        <p:nvSpPr>
          <p:cNvPr id="3" name="Content Placeholder 2">
            <a:extLst>
              <a:ext uri="{FF2B5EF4-FFF2-40B4-BE49-F238E27FC236}">
                <a16:creationId xmlns:a16="http://schemas.microsoft.com/office/drawing/2014/main" id="{9054BC1C-6F62-4BEA-8D52-76837207C00A}"/>
              </a:ext>
            </a:extLst>
          </p:cNvPr>
          <p:cNvSpPr>
            <a:spLocks noGrp="1"/>
          </p:cNvSpPr>
          <p:nvPr>
            <p:ph idx="1"/>
          </p:nvPr>
        </p:nvSpPr>
        <p:spPr/>
        <p:txBody>
          <a:bodyPr/>
          <a:lstStyle/>
          <a:p>
            <a:pPr>
              <a:buFont typeface="Arial" panose="020B0604020202020204" pitchFamily="34" charset="0"/>
              <a:buChar char="•"/>
            </a:pPr>
            <a:r>
              <a:rPr lang="en-IN" dirty="0"/>
              <a:t>Open structure (box type)</a:t>
            </a:r>
          </a:p>
          <a:p>
            <a:pPr>
              <a:buFont typeface="Arial" panose="020B0604020202020204" pitchFamily="34" charset="0"/>
              <a:buChar char="•"/>
            </a:pPr>
            <a:r>
              <a:rPr lang="en-IN" dirty="0"/>
              <a:t>Threaded holes for attaching the spacers on which the PCB board will be mounted.</a:t>
            </a:r>
          </a:p>
          <a:p>
            <a:pPr>
              <a:buFont typeface="Arial" panose="020B0604020202020204" pitchFamily="34" charset="0"/>
              <a:buChar char="•"/>
            </a:pPr>
            <a:r>
              <a:rPr lang="en-IN" dirty="0"/>
              <a:t>Square through holes on the side for exposing the two D-Pin connectors on the board.</a:t>
            </a:r>
          </a:p>
          <a:p>
            <a:pPr>
              <a:buFont typeface="Arial" panose="020B0604020202020204" pitchFamily="34" charset="0"/>
              <a:buChar char="•"/>
            </a:pPr>
            <a:r>
              <a:rPr lang="en-IN" dirty="0"/>
              <a:t>Threaded through holes near the top of the side walls to attach with the top part.</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1190315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3F2-DFC3-4EF4-8461-16DB65ADDA8D}"/>
              </a:ext>
            </a:extLst>
          </p:cNvPr>
          <p:cNvSpPr>
            <a:spLocks noGrp="1"/>
          </p:cNvSpPr>
          <p:nvPr>
            <p:ph type="title"/>
          </p:nvPr>
        </p:nvSpPr>
        <p:spPr/>
        <p:txBody>
          <a:bodyPr/>
          <a:lstStyle/>
          <a:p>
            <a:r>
              <a:rPr lang="en-IN" dirty="0"/>
              <a:t>Housing: bottom part - image</a:t>
            </a:r>
          </a:p>
        </p:txBody>
      </p:sp>
      <p:pic>
        <p:nvPicPr>
          <p:cNvPr id="5" name="Content Placeholder 4">
            <a:extLst>
              <a:ext uri="{FF2B5EF4-FFF2-40B4-BE49-F238E27FC236}">
                <a16:creationId xmlns:a16="http://schemas.microsoft.com/office/drawing/2014/main" id="{105953F2-F036-4668-B030-44B8740057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703" y="1959429"/>
            <a:ext cx="9180022" cy="4349296"/>
          </a:xfrm>
        </p:spPr>
      </p:pic>
    </p:spTree>
    <p:extLst>
      <p:ext uri="{BB962C8B-B14F-4D97-AF65-F5344CB8AC3E}">
        <p14:creationId xmlns:p14="http://schemas.microsoft.com/office/powerpoint/2010/main" val="16427006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TM02900720[[fn=Integral]]</Template>
  <TotalTime>2182</TotalTime>
  <Words>2517</Words>
  <Application>Microsoft Office PowerPoint</Application>
  <PresentationFormat>Widescreen</PresentationFormat>
  <Paragraphs>217</Paragraphs>
  <Slides>50</Slides>
  <Notes>0</Notes>
  <HiddenSlides>0</HiddenSlides>
  <MMClips>6</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7" baseType="lpstr">
      <vt:lpstr>Arial</vt:lpstr>
      <vt:lpstr>Tw Cen MT</vt:lpstr>
      <vt:lpstr>Tw Cen MT Condensed</vt:lpstr>
      <vt:lpstr>Wingdings</vt:lpstr>
      <vt:lpstr>Wingdings 3</vt:lpstr>
      <vt:lpstr>Integral</vt:lpstr>
      <vt:lpstr>PDF</vt:lpstr>
      <vt:lpstr>   AE222-MPM Task-1    </vt:lpstr>
      <vt:lpstr>Objectives &amp; Constraints</vt:lpstr>
      <vt:lpstr>Assumptions</vt:lpstr>
      <vt:lpstr>General Procedure</vt:lpstr>
      <vt:lpstr>Raw material selection</vt:lpstr>
      <vt:lpstr>Sensors And PCb</vt:lpstr>
      <vt:lpstr>General machining sequence</vt:lpstr>
      <vt:lpstr>Housing: bottom part - design features </vt:lpstr>
      <vt:lpstr>Housing: bottom part - image</vt:lpstr>
      <vt:lpstr>Housing: Bottom part - drawing</vt:lpstr>
      <vt:lpstr>Housing: bottom part – 3D</vt:lpstr>
      <vt:lpstr>Housing: bottom part - machining sequence</vt:lpstr>
      <vt:lpstr>Housing: bottom part - machining sequence</vt:lpstr>
      <vt:lpstr>Housing: bottom part - metrology</vt:lpstr>
      <vt:lpstr>Housing: Top part - Design features</vt:lpstr>
      <vt:lpstr>Housing: Top part - Image</vt:lpstr>
      <vt:lpstr>Housing: Top part - drawing</vt:lpstr>
      <vt:lpstr>Housing: Top part – 3D</vt:lpstr>
      <vt:lpstr>Housing: Top part – Machining Sequence </vt:lpstr>
      <vt:lpstr>Housing: Top part – Machining sequence</vt:lpstr>
      <vt:lpstr>Housing: Top part - metrology</vt:lpstr>
      <vt:lpstr>Housing: lid - design features </vt:lpstr>
      <vt:lpstr>Housing: Lid- image</vt:lpstr>
      <vt:lpstr>Housing: lid- drawing</vt:lpstr>
      <vt:lpstr>Housing: lid – 3D</vt:lpstr>
      <vt:lpstr>Housing: lid- machining sequence</vt:lpstr>
      <vt:lpstr>Housing: lid- machining sequence</vt:lpstr>
      <vt:lpstr>Housing: lid- metrology</vt:lpstr>
      <vt:lpstr>Accessories for assembly </vt:lpstr>
      <vt:lpstr>Locks and spacers</vt:lpstr>
      <vt:lpstr>Lock for Sensor-1 - drawing</vt:lpstr>
      <vt:lpstr>Lock for Sensor-1 - 3D</vt:lpstr>
      <vt:lpstr>Lock for Sensor-1 - Machining sequence</vt:lpstr>
      <vt:lpstr>Lock for Sensor-1 - Machining sequence</vt:lpstr>
      <vt:lpstr>Lock for Sensor-2 - drawing</vt:lpstr>
      <vt:lpstr>Lock for Sensor-2 - 3D</vt:lpstr>
      <vt:lpstr>Lock for Sensor-2 - Machining sequence</vt:lpstr>
      <vt:lpstr>Lock for Sensor-2 - Machining sequence</vt:lpstr>
      <vt:lpstr>Lock for Sensor-3 - drawing</vt:lpstr>
      <vt:lpstr>Lock for Sensor-3 – 3D</vt:lpstr>
      <vt:lpstr>Lock for Sensor-3 - Machining sequence</vt:lpstr>
      <vt:lpstr>Lock for Sensor-3 - Machining sequence</vt:lpstr>
      <vt:lpstr>Accessories for assembly - metrology</vt:lpstr>
      <vt:lpstr>Assembly</vt:lpstr>
      <vt:lpstr>PowerPoint Presentation</vt:lpstr>
      <vt:lpstr>Assembly – 3D</vt:lpstr>
      <vt:lpstr>Assembly - Image (exploded)</vt:lpstr>
      <vt:lpstr>Assembly - image</vt:lpstr>
      <vt:lpstr>Overall mass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AE222-MPM Task-1 </dc:title>
  <dc:creator>Ramana bharathi G</dc:creator>
  <cp:lastModifiedBy>Ramana bharathi G</cp:lastModifiedBy>
  <cp:revision>128</cp:revision>
  <dcterms:created xsi:type="dcterms:W3CDTF">2021-04-19T19:32:56Z</dcterms:created>
  <dcterms:modified xsi:type="dcterms:W3CDTF">2021-04-30T16:39:02Z</dcterms:modified>
</cp:coreProperties>
</file>